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2" r:id="rId5"/>
  </p:sldMasterIdLst>
  <p:notesMasterIdLst>
    <p:notesMasterId r:id="rId40"/>
  </p:notesMasterIdLst>
  <p:handoutMasterIdLst>
    <p:handoutMasterId r:id="rId41"/>
  </p:handoutMasterIdLst>
  <p:sldIdLst>
    <p:sldId id="2141414521" r:id="rId6"/>
    <p:sldId id="2141414522" r:id="rId7"/>
    <p:sldId id="2141414524" r:id="rId8"/>
    <p:sldId id="2141414508" r:id="rId9"/>
    <p:sldId id="2141414509" r:id="rId10"/>
    <p:sldId id="2141414245" r:id="rId11"/>
    <p:sldId id="2141414510" r:id="rId12"/>
    <p:sldId id="2141413979" r:id="rId13"/>
    <p:sldId id="2141414239" r:id="rId14"/>
    <p:sldId id="2141414519" r:id="rId15"/>
    <p:sldId id="2141414520" r:id="rId16"/>
    <p:sldId id="2141414232" r:id="rId17"/>
    <p:sldId id="2141413980" r:id="rId18"/>
    <p:sldId id="2141414512" r:id="rId19"/>
    <p:sldId id="2141414513" r:id="rId20"/>
    <p:sldId id="2141414523" r:id="rId21"/>
    <p:sldId id="2141414514" r:id="rId22"/>
    <p:sldId id="2141413985" r:id="rId23"/>
    <p:sldId id="2141414525" r:id="rId24"/>
    <p:sldId id="2141414526" r:id="rId25"/>
    <p:sldId id="2141414527" r:id="rId26"/>
    <p:sldId id="2141414111" r:id="rId27"/>
    <p:sldId id="2141414243" r:id="rId28"/>
    <p:sldId id="2141414110" r:id="rId29"/>
    <p:sldId id="2141414515" r:id="rId30"/>
    <p:sldId id="2141414516" r:id="rId31"/>
    <p:sldId id="2141414244" r:id="rId32"/>
    <p:sldId id="2141414086" r:id="rId33"/>
    <p:sldId id="2141414240" r:id="rId34"/>
    <p:sldId id="2141414241" r:id="rId35"/>
    <p:sldId id="2141414528" r:id="rId36"/>
    <p:sldId id="2141414529" r:id="rId37"/>
    <p:sldId id="2141414105" r:id="rId38"/>
    <p:sldId id="2141413977" r:id="rId39"/>
  </p:sldIdLst>
  <p:sldSz cx="12192000" cy="6858000"/>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637845F-E640-41ED-8619-247F19A00494}">
          <p14:sldIdLst>
            <p14:sldId id="2141414521"/>
            <p14:sldId id="2141414522"/>
            <p14:sldId id="2141414524"/>
            <p14:sldId id="2141414508"/>
            <p14:sldId id="2141414509"/>
            <p14:sldId id="2141414245"/>
            <p14:sldId id="2141414510"/>
            <p14:sldId id="2141413979"/>
            <p14:sldId id="2141414239"/>
            <p14:sldId id="2141414519"/>
            <p14:sldId id="2141414520"/>
            <p14:sldId id="2141414232"/>
            <p14:sldId id="2141413980"/>
            <p14:sldId id="2141414512"/>
            <p14:sldId id="2141414513"/>
            <p14:sldId id="2141414523"/>
            <p14:sldId id="2141414514"/>
            <p14:sldId id="2141413985"/>
            <p14:sldId id="2141414525"/>
            <p14:sldId id="2141414526"/>
            <p14:sldId id="2141414527"/>
            <p14:sldId id="2141414111"/>
            <p14:sldId id="2141414243"/>
            <p14:sldId id="2141414110"/>
            <p14:sldId id="2141414515"/>
            <p14:sldId id="2141414516"/>
            <p14:sldId id="2141414244"/>
            <p14:sldId id="2141414086"/>
            <p14:sldId id="2141414240"/>
            <p14:sldId id="2141414241"/>
            <p14:sldId id="2141414528"/>
            <p14:sldId id="2141414529"/>
            <p14:sldId id="2141414105"/>
            <p14:sldId id="21414139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11" userDrawn="1">
          <p15:clr>
            <a:srgbClr val="A4A3A4"/>
          </p15:clr>
        </p15:guide>
        <p15:guide id="4" orient="horz" pos="4133" userDrawn="1">
          <p15:clr>
            <a:srgbClr val="A4A3A4"/>
          </p15:clr>
        </p15:guide>
        <p15:guide id="5" orient="horz" pos="3974" userDrawn="1">
          <p15:clr>
            <a:srgbClr val="A4A3A4"/>
          </p15:clr>
        </p15:guide>
        <p15:guide id="6" orient="horz" pos="187" userDrawn="1">
          <p15:clr>
            <a:srgbClr val="A4A3A4"/>
          </p15:clr>
        </p15:guide>
        <p15:guide id="7" orient="horz" pos="346" userDrawn="1">
          <p15:clr>
            <a:srgbClr val="A4A3A4"/>
          </p15:clr>
        </p15:guide>
        <p15:guide id="8" pos="7446" userDrawn="1">
          <p15:clr>
            <a:srgbClr val="A4A3A4"/>
          </p15:clr>
        </p15:guide>
        <p15:guide id="9" pos="2774" userDrawn="1">
          <p15:clr>
            <a:srgbClr val="A4A3A4"/>
          </p15:clr>
        </p15:guide>
        <p15:guide id="10" pos="4906" userDrawn="1">
          <p15:clr>
            <a:srgbClr val="A4A3A4"/>
          </p15:clr>
        </p15:guide>
        <p15:guide id="11" pos="1890" userDrawn="1">
          <p15:clr>
            <a:srgbClr val="A4A3A4"/>
          </p15:clr>
        </p15:guide>
        <p15:guide id="12" pos="579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las Lagström" initials="NL" lastIdx="4" clrIdx="0">
    <p:extLst>
      <p:ext uri="{19B8F6BF-5375-455C-9EA6-DF929625EA0E}">
        <p15:presenceInfo xmlns:p15="http://schemas.microsoft.com/office/powerpoint/2012/main" userId="S::niklas.lagstrom@bioservo.com::10dcb472-016e-4781-b6d7-98d4e04a03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C1A4"/>
    <a:srgbClr val="28514C"/>
    <a:srgbClr val="467366"/>
    <a:srgbClr val="669A84"/>
    <a:srgbClr val="053535"/>
    <a:srgbClr val="FFFFFF"/>
    <a:srgbClr val="5FC9DB"/>
    <a:srgbClr val="4CAFC0"/>
    <a:srgbClr val="007A8F"/>
    <a:srgbClr val="053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2B9A32-9B04-40E5-9222-F076003157B0}" v="1" dt="2026-08-17T12:00:39.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p:cViewPr varScale="1">
        <p:scale>
          <a:sx n="119" d="100"/>
          <a:sy n="119" d="100"/>
        </p:scale>
        <p:origin x="67" y="120"/>
      </p:cViewPr>
      <p:guideLst>
        <p:guide orient="horz" pos="2160"/>
        <p:guide pos="3840"/>
        <p:guide pos="211"/>
        <p:guide orient="horz" pos="4133"/>
        <p:guide orient="horz" pos="3974"/>
        <p:guide orient="horz" pos="187"/>
        <p:guide orient="horz" pos="346"/>
        <p:guide pos="7446"/>
        <p:guide pos="2774"/>
        <p:guide pos="4906"/>
        <p:guide pos="1890"/>
        <p:guide pos="579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27" d="100"/>
        <a:sy n="127" d="100"/>
      </p:scale>
      <p:origin x="0" y="-6739"/>
    </p:cViewPr>
  </p:sorterViewPr>
  <p:notesViewPr>
    <p:cSldViewPr snapToGrid="0">
      <p:cViewPr varScale="1">
        <p:scale>
          <a:sx n="108" d="100"/>
          <a:sy n="108" d="100"/>
        </p:scale>
        <p:origin x="3312"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Wester" userId="b0651bc8-028d-42f5-a228-42779515004d" providerId="ADAL" clId="{96097405-F355-42B1-ACF9-7B61020B378A}"/>
    <pc:docChg chg="custSel modSld">
      <pc:chgData name="Mikael Wester" userId="b0651bc8-028d-42f5-a228-42779515004d" providerId="ADAL" clId="{96097405-F355-42B1-ACF9-7B61020B378A}" dt="2026-08-17T12:00:39.303" v="2" actId="14826"/>
      <pc:docMkLst>
        <pc:docMk/>
      </pc:docMkLst>
      <pc:sldChg chg="addSp delSp modSp mod delAnim">
        <pc:chgData name="Mikael Wester" userId="b0651bc8-028d-42f5-a228-42779515004d" providerId="ADAL" clId="{96097405-F355-42B1-ACF9-7B61020B378A}" dt="2026-08-17T12:00:39.303" v="2" actId="14826"/>
        <pc:sldMkLst>
          <pc:docMk/>
          <pc:sldMk cId="3555934026" sldId="2141414527"/>
        </pc:sldMkLst>
        <pc:picChg chg="del">
          <ac:chgData name="Mikael Wester" userId="b0651bc8-028d-42f5-a228-42779515004d" providerId="ADAL" clId="{96097405-F355-42B1-ACF9-7B61020B378A}" dt="2026-08-17T12:00:11.737" v="0" actId="478"/>
          <ac:picMkLst>
            <pc:docMk/>
            <pc:sldMk cId="3555934026" sldId="2141414527"/>
            <ac:picMk id="5" creationId="{3DE10205-758E-ACD1-563D-F4259F8071C0}"/>
          </ac:picMkLst>
        </pc:picChg>
        <pc:picChg chg="add mod">
          <ac:chgData name="Mikael Wester" userId="b0651bc8-028d-42f5-a228-42779515004d" providerId="ADAL" clId="{96097405-F355-42B1-ACF9-7B61020B378A}" dt="2026-08-17T12:00:39.303" v="2" actId="14826"/>
          <ac:picMkLst>
            <pc:docMk/>
            <pc:sldMk cId="3555934026" sldId="2141414527"/>
            <ac:picMk id="6" creationId="{6778B0F4-0750-1036-6DF3-8EE7671D6CE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BC354D-7586-C3B5-6137-4B07C7A0489F}"/>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SE"/>
          </a:p>
        </p:txBody>
      </p:sp>
      <p:sp>
        <p:nvSpPr>
          <p:cNvPr id="3" name="Date Placeholder 2">
            <a:extLst>
              <a:ext uri="{FF2B5EF4-FFF2-40B4-BE49-F238E27FC236}">
                <a16:creationId xmlns:a16="http://schemas.microsoft.com/office/drawing/2014/main" id="{4C983C6F-B26C-D43A-A46E-7B5BDB91AEAC}"/>
              </a:ext>
            </a:extLst>
          </p:cNvPr>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54E237E8-BFC5-874C-984A-FE919BEBADA7}" type="datetimeFigureOut">
              <a:rPr lang="en-SE" smtClean="0"/>
              <a:t>2026-08-17</a:t>
            </a:fld>
            <a:endParaRPr lang="en-SE"/>
          </a:p>
        </p:txBody>
      </p:sp>
      <p:sp>
        <p:nvSpPr>
          <p:cNvPr id="4" name="Footer Placeholder 3">
            <a:extLst>
              <a:ext uri="{FF2B5EF4-FFF2-40B4-BE49-F238E27FC236}">
                <a16:creationId xmlns:a16="http://schemas.microsoft.com/office/drawing/2014/main" id="{1DCBD4D5-9D47-3456-E0E4-ACE70E187309}"/>
              </a:ext>
            </a:extLst>
          </p:cNvPr>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en-SE"/>
          </a:p>
        </p:txBody>
      </p:sp>
      <p:sp>
        <p:nvSpPr>
          <p:cNvPr id="5" name="Slide Number Placeholder 4">
            <a:extLst>
              <a:ext uri="{FF2B5EF4-FFF2-40B4-BE49-F238E27FC236}">
                <a16:creationId xmlns:a16="http://schemas.microsoft.com/office/drawing/2014/main" id="{1A775570-B72D-18F9-CC12-190543DD3B87}"/>
              </a:ext>
            </a:extLst>
          </p:cNvPr>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CFA203D5-8B79-C14B-8F72-BD2C24902D60}" type="slidenum">
              <a:rPr lang="en-SE" smtClean="0"/>
              <a:t>‹#›</a:t>
            </a:fld>
            <a:endParaRPr lang="en-SE"/>
          </a:p>
        </p:txBody>
      </p:sp>
    </p:spTree>
    <p:extLst>
      <p:ext uri="{BB962C8B-B14F-4D97-AF65-F5344CB8AC3E}">
        <p14:creationId xmlns:p14="http://schemas.microsoft.com/office/powerpoint/2010/main" val="36622262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b="0" i="0">
                <a:latin typeface="Inter" panose="02000503000000020004" pitchFamily="2" charset="0"/>
              </a:defRPr>
            </a:lvl1pPr>
          </a:lstStyle>
          <a:p>
            <a:endParaRPr lang="en-GB" dirty="0"/>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b="0" i="0">
                <a:latin typeface="Inter" panose="02000503000000020004" pitchFamily="2" charset="0"/>
              </a:defRPr>
            </a:lvl1pPr>
          </a:lstStyle>
          <a:p>
            <a:fld id="{1AB4366A-2774-D346-B7AA-CB5D7F0173C2}" type="datetimeFigureOut">
              <a:rPr lang="en-GB" smtClean="0"/>
              <a:pPr/>
              <a:t>17/08/2026</a:t>
            </a:fld>
            <a:endParaRPr lang="en-GB" dirty="0"/>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dirty="0"/>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b="0" i="0">
                <a:latin typeface="Inter" panose="02000503000000020004" pitchFamily="2" charset="0"/>
              </a:defRPr>
            </a:lvl1pPr>
          </a:lstStyle>
          <a:p>
            <a:endParaRPr lang="en-GB" dirty="0"/>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b="0" i="0">
                <a:latin typeface="Inter" panose="02000503000000020004" pitchFamily="2" charset="0"/>
              </a:defRPr>
            </a:lvl1pPr>
          </a:lstStyle>
          <a:p>
            <a:fld id="{0B7D4794-1781-8843-B44B-A4E0A4A04C24}" type="slidenum">
              <a:rPr lang="en-GB" smtClean="0"/>
              <a:pPr/>
              <a:t>‹#›</a:t>
            </a:fld>
            <a:endParaRPr lang="en-GB" dirty="0"/>
          </a:p>
        </p:txBody>
      </p:sp>
    </p:spTree>
    <p:extLst>
      <p:ext uri="{BB962C8B-B14F-4D97-AF65-F5344CB8AC3E}">
        <p14:creationId xmlns:p14="http://schemas.microsoft.com/office/powerpoint/2010/main" val="38890590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457200" algn="l" defTabSz="914400" rtl="0" eaLnBrk="1" latinLnBrk="0" hangingPunct="1">
      <a:defRPr sz="1200" b="0" i="0" kern="1200">
        <a:solidFill>
          <a:schemeClr val="tx1"/>
        </a:solidFill>
        <a:latin typeface="Inter" panose="02000503000000020004" pitchFamily="2" charset="0"/>
        <a:ea typeface="+mn-ea"/>
        <a:cs typeface="+mn-cs"/>
      </a:defRPr>
    </a:lvl2pPr>
    <a:lvl3pPr marL="914400" algn="l" defTabSz="914400" rtl="0" eaLnBrk="1" latinLnBrk="0" hangingPunct="1">
      <a:defRPr sz="1200" b="0" i="0" kern="1200">
        <a:solidFill>
          <a:schemeClr val="tx1"/>
        </a:solidFill>
        <a:latin typeface="Inter" panose="02000503000000020004" pitchFamily="2" charset="0"/>
        <a:ea typeface="+mn-ea"/>
        <a:cs typeface="+mn-cs"/>
      </a:defRPr>
    </a:lvl3pPr>
    <a:lvl4pPr marL="1371600" algn="l" defTabSz="914400" rtl="0" eaLnBrk="1" latinLnBrk="0" hangingPunct="1">
      <a:defRPr sz="1200" b="0" i="0" kern="1200">
        <a:solidFill>
          <a:schemeClr val="tx1"/>
        </a:solidFill>
        <a:latin typeface="Inter" panose="02000503000000020004" pitchFamily="2" charset="0"/>
        <a:ea typeface="+mn-ea"/>
        <a:cs typeface="+mn-cs"/>
      </a:defRPr>
    </a:lvl4pPr>
    <a:lvl5pPr marL="1828800" algn="l" defTabSz="914400" rtl="0" eaLnBrk="1" latinLnBrk="0" hangingPunct="1">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4171374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0B7D4794-1781-8843-B44B-A4E0A4A04C24}" type="slidenum">
              <a:rPr lang="en-GB" smtClean="0"/>
              <a:t>15</a:t>
            </a:fld>
            <a:endParaRPr lang="en-GB"/>
          </a:p>
        </p:txBody>
      </p:sp>
    </p:spTree>
    <p:extLst>
      <p:ext uri="{BB962C8B-B14F-4D97-AF65-F5344CB8AC3E}">
        <p14:creationId xmlns:p14="http://schemas.microsoft.com/office/powerpoint/2010/main" val="3484588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3677984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Inter"/>
              </a:rPr>
              <a:t>The 1</a:t>
            </a:r>
            <a:r>
              <a:rPr lang="en-US" baseline="30000">
                <a:latin typeface="Inter"/>
              </a:rPr>
              <a:t>st</a:t>
            </a:r>
            <a:r>
              <a:rPr lang="en-US">
                <a:latin typeface="Inter"/>
              </a:rPr>
              <a:t> setting is max force. Simply put, this is the amount of force the </a:t>
            </a:r>
            <a:r>
              <a:rPr lang="en-US" err="1">
                <a:latin typeface="Inter"/>
              </a:rPr>
              <a:t>carbonhand</a:t>
            </a:r>
            <a:r>
              <a:rPr lang="en-US">
                <a:latin typeface="Inter"/>
              </a:rPr>
              <a:t> will provide once the sensors have been activated. The higher the force setting, the stronger the grip the glove will provide. The force is represented by the muscle icon you see here. Now, you can either adjust all fingers together indicated by the black bar at the top, or adjust them individually. You also have a visual representation of the force in the fingers themselves by how high the lines are. If you need a reminder of what the setting does, you can press the ? Icon for a </a:t>
            </a:r>
            <a:r>
              <a:rPr lang="en-US" err="1">
                <a:latin typeface="Inter"/>
              </a:rPr>
              <a:t>descripton</a:t>
            </a:r>
            <a:endParaRPr lang="en-US" err="1"/>
          </a:p>
        </p:txBody>
      </p:sp>
    </p:spTree>
    <p:extLst>
      <p:ext uri="{BB962C8B-B14F-4D97-AF65-F5344CB8AC3E}">
        <p14:creationId xmlns:p14="http://schemas.microsoft.com/office/powerpoint/2010/main" val="3425130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Inter"/>
              </a:rPr>
              <a:t>The stickiness setting controls how firmly the glove maintains a grip once activated. Higher stickiness improves stability and prevents objects from slipping but can make it harder to release. For patients with weak finger extension, a lower setting is recommended to make letting go easier. So for example if a patient has poor grip endurance, a higher stickiness setting may be ideal. However, if a patient has difficulty letting go of an object or weak finger extensors, a lower stickiness setting would be better. The stickiness symbol is the tape icon. And the visual representation is how large the fingertip dot is</a:t>
            </a:r>
            <a:br>
              <a:rPr lang="en-US"/>
            </a:br>
            <a:endParaRPr lang="en-US">
              <a:latin typeface="Inter"/>
            </a:endParaRPr>
          </a:p>
        </p:txBody>
      </p:sp>
    </p:spTree>
    <p:extLst>
      <p:ext uri="{BB962C8B-B14F-4D97-AF65-F5344CB8AC3E}">
        <p14:creationId xmlns:p14="http://schemas.microsoft.com/office/powerpoint/2010/main" val="1860186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kern="1200">
                <a:solidFill>
                  <a:schemeClr val="tx1"/>
                </a:solidFill>
                <a:effectLst/>
                <a:latin typeface="Inter"/>
              </a:rPr>
              <a:t>The responsiveness </a:t>
            </a:r>
            <a:r>
              <a:rPr lang="en-US">
                <a:latin typeface="Inter"/>
              </a:rPr>
              <a:t>setting indicated by the magnet icon, determines how quickly the glove will react once a sensor has been activated. If performing more dynamic tasks such as folding laundry, or opening jars, a higher responsiveness </a:t>
            </a:r>
            <a:r>
              <a:rPr lang="en-US" b="0" i="0" u="none" strike="noStrike" kern="1200">
                <a:solidFill>
                  <a:schemeClr val="tx1"/>
                </a:solidFill>
                <a:effectLst/>
                <a:latin typeface="Inter"/>
              </a:rPr>
              <a:t>setting</a:t>
            </a:r>
            <a:r>
              <a:rPr lang="en-US">
                <a:latin typeface="Inter"/>
              </a:rPr>
              <a:t> should be considered. Visual representation is how thick the lines are</a:t>
            </a:r>
          </a:p>
        </p:txBody>
      </p:sp>
    </p:spTree>
    <p:extLst>
      <p:ext uri="{BB962C8B-B14F-4D97-AF65-F5344CB8AC3E}">
        <p14:creationId xmlns:p14="http://schemas.microsoft.com/office/powerpoint/2010/main" val="2413456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a:t>
            </a:r>
          </a:p>
          <a:p>
            <a:r>
              <a:rPr lang="en-US"/>
              <a:t>If a user holds on to an object, one of the fingers will get more power than the others. Without the Grasp Stabilizer, the sensor on one of the other fingers would notice a pressure drop and reduce the force. The user would compensate by pressing harder on that finger, and the system would notice a pressure drop on the first finger, reducing the force on the first finger. Etc.</a:t>
            </a:r>
          </a:p>
          <a:p>
            <a:endParaRPr lang="en-US"/>
          </a:p>
          <a:p>
            <a:r>
              <a:rPr lang="en-US"/>
              <a:t>This would create a “Wobbling” effect</a:t>
            </a:r>
            <a:endParaRPr lang="en-SE"/>
          </a:p>
        </p:txBody>
      </p:sp>
    </p:spTree>
    <p:extLst>
      <p:ext uri="{BB962C8B-B14F-4D97-AF65-F5344CB8AC3E}">
        <p14:creationId xmlns:p14="http://schemas.microsoft.com/office/powerpoint/2010/main" val="2556795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0B7D4794-1781-8843-B44B-A4E0A4A04C24}" type="slidenum">
              <a:rPr lang="en-GB" smtClean="0"/>
              <a:t>25</a:t>
            </a:fld>
            <a:endParaRPr lang="en-GB"/>
          </a:p>
        </p:txBody>
      </p:sp>
    </p:spTree>
    <p:extLst>
      <p:ext uri="{BB962C8B-B14F-4D97-AF65-F5344CB8AC3E}">
        <p14:creationId xmlns:p14="http://schemas.microsoft.com/office/powerpoint/2010/main" val="3166345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dirty="0">
                <a:solidFill>
                  <a:schemeClr val="bg1"/>
                </a:solidFill>
                <a:latin typeface="Inter" panose="02000503000000020004" pitchFamily="2" charset="0"/>
                <a:ea typeface="Inter" panose="02000503000000020004" pitchFamily="2" charset="0"/>
              </a:rPr>
              <a:t>No serious adverse events were reported during these trials. Carbonhand is safe to use. </a:t>
            </a:r>
            <a:endParaRPr lang="en-US" sz="1200" spc="-60" dirty="0">
              <a:solidFill>
                <a:schemeClr val="bg2"/>
              </a:solidFill>
              <a:latin typeface="Inter" panose="02000503000000020004" pitchFamily="2" charset="0"/>
              <a:ea typeface="Inter" panose="02000503000000020004" pitchFamily="2" charset="0"/>
            </a:endParaRPr>
          </a:p>
          <a:p>
            <a:endParaRPr lang="sv-SE" dirty="0"/>
          </a:p>
        </p:txBody>
      </p:sp>
    </p:spTree>
    <p:extLst>
      <p:ext uri="{BB962C8B-B14F-4D97-AF65-F5344CB8AC3E}">
        <p14:creationId xmlns:p14="http://schemas.microsoft.com/office/powerpoint/2010/main" val="3323787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 2023 a </a:t>
            </a:r>
            <a:r>
              <a:rPr lang="sv-SE" dirty="0" err="1"/>
              <a:t>usability</a:t>
            </a:r>
            <a:r>
              <a:rPr lang="sv-SE" dirty="0"/>
              <a:t> trial </a:t>
            </a:r>
            <a:r>
              <a:rPr lang="sv-SE" dirty="0" err="1"/>
              <a:t>was</a:t>
            </a:r>
            <a:r>
              <a:rPr lang="sv-SE" dirty="0"/>
              <a:t> </a:t>
            </a:r>
            <a:r>
              <a:rPr lang="sv-SE" dirty="0" err="1"/>
              <a:t>conducted</a:t>
            </a:r>
            <a:r>
              <a:rPr lang="sv-SE" dirty="0"/>
              <a:t> in </a:t>
            </a:r>
            <a:r>
              <a:rPr lang="sv-SE" dirty="0" err="1"/>
              <a:t>collaboration</a:t>
            </a:r>
            <a:r>
              <a:rPr lang="sv-SE" dirty="0"/>
              <a:t> </a:t>
            </a:r>
            <a:r>
              <a:rPr lang="sv-SE" dirty="0" err="1"/>
              <a:t>with</a:t>
            </a:r>
            <a:r>
              <a:rPr lang="sv-SE" dirty="0"/>
              <a:t> the Karolinska </a:t>
            </a:r>
            <a:r>
              <a:rPr lang="sv-SE" dirty="0" err="1"/>
              <a:t>Institute</a:t>
            </a:r>
            <a:r>
              <a:rPr lang="sv-SE" dirty="0"/>
              <a:t> in </a:t>
            </a:r>
            <a:r>
              <a:rPr lang="sv-SE" dirty="0" err="1"/>
              <a:t>stockholm</a:t>
            </a:r>
            <a:r>
              <a:rPr lang="sv-SE" dirty="0"/>
              <a:t>, </a:t>
            </a:r>
            <a:r>
              <a:rPr lang="en-US" altLang="sv-SE" sz="1200" b="0" dirty="0">
                <a:solidFill>
                  <a:srgbClr val="000000"/>
                </a:solidFill>
                <a:latin typeface="Arial" panose="020B0604020202020204" pitchFamily="34" charset="0"/>
                <a:ea typeface="Times New Roman" panose="02020603050405020304" pitchFamily="18" charset="0"/>
                <a:cs typeface="Arial" panose="020B0604020202020204" pitchFamily="34" charset="0"/>
              </a:rPr>
              <a:t>Louisiana State University and </a:t>
            </a:r>
            <a:r>
              <a:rPr lang="sv-SE" dirty="0" err="1"/>
              <a:t>Tulane</a:t>
            </a:r>
            <a:r>
              <a:rPr lang="sv-SE" dirty="0"/>
              <a:t> University </a:t>
            </a:r>
            <a:r>
              <a:rPr lang="en-US" altLang="sv-SE" sz="1200" b="0" dirty="0">
                <a:solidFill>
                  <a:srgbClr val="000000"/>
                </a:solidFill>
                <a:latin typeface="Arial" panose="020B0604020202020204" pitchFamily="34" charset="0"/>
                <a:ea typeface="Times New Roman" panose="02020603050405020304" pitchFamily="18" charset="0"/>
                <a:cs typeface="Arial" panose="020B0604020202020204" pitchFamily="34" charset="0"/>
              </a:rPr>
              <a:t>Schools of Medicine</a:t>
            </a:r>
            <a:r>
              <a:rPr lang="sv-SE" dirty="0"/>
              <a:t>, </a:t>
            </a:r>
            <a:r>
              <a:rPr lang="en-US" altLang="sv-SE" sz="1200" b="0" dirty="0">
                <a:solidFill>
                  <a:srgbClr val="000000"/>
                </a:solidFill>
                <a:latin typeface="Arial" panose="020B0604020202020204" pitchFamily="34" charset="0"/>
                <a:ea typeface="Times New Roman" panose="02020603050405020304" pitchFamily="18" charset="0"/>
                <a:cs typeface="Calibri" panose="020F0502020204030204" pitchFamily="34" charset="0"/>
              </a:rPr>
              <a:t>Washington University School of Medicine, </a:t>
            </a:r>
            <a:r>
              <a:rPr lang="sv-SE" dirty="0"/>
              <a:t>Ohio State College </a:t>
            </a:r>
            <a:r>
              <a:rPr lang="sv-SE" dirty="0" err="1"/>
              <a:t>of</a:t>
            </a:r>
            <a:r>
              <a:rPr lang="sv-SE" dirty="0"/>
              <a:t> Medicine.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sv-SE" sz="1200" b="0" dirty="0">
                <a:solidFill>
                  <a:srgbClr val="000000"/>
                </a:solidFill>
                <a:latin typeface="Arial" panose="020B0604020202020204" pitchFamily="34" charset="0"/>
                <a:cs typeface="Times New Roman" panose="02020603050405020304" pitchFamily="18" charset="0"/>
              </a:rPr>
              <a:t>Data were collected during The Myositis Association’s (TMA) patient conference in September 2023. </a:t>
            </a:r>
          </a:p>
          <a:p>
            <a:r>
              <a:rPr lang="sv-SE" dirty="0"/>
              <a:t>40 patients </a:t>
            </a:r>
            <a:r>
              <a:rPr lang="sv-SE" dirty="0" err="1"/>
              <a:t>with</a:t>
            </a:r>
            <a:r>
              <a:rPr lang="sv-SE" dirty="0"/>
              <a:t> </a:t>
            </a:r>
            <a:r>
              <a:rPr lang="sv-SE" dirty="0" err="1"/>
              <a:t>reduced</a:t>
            </a:r>
            <a:r>
              <a:rPr lang="sv-SE" dirty="0"/>
              <a:t> grip </a:t>
            </a:r>
            <a:r>
              <a:rPr lang="sv-SE" dirty="0" err="1"/>
              <a:t>strength</a:t>
            </a:r>
            <a:r>
              <a:rPr lang="sv-SE" dirty="0"/>
              <a:t> and </a:t>
            </a:r>
            <a:r>
              <a:rPr lang="sv-SE" dirty="0" err="1"/>
              <a:t>self-perceived</a:t>
            </a:r>
            <a:r>
              <a:rPr lang="sv-SE" dirty="0"/>
              <a:t> </a:t>
            </a:r>
            <a:r>
              <a:rPr lang="sv-SE" dirty="0" err="1"/>
              <a:t>impaired</a:t>
            </a:r>
            <a:r>
              <a:rPr lang="sv-SE" dirty="0"/>
              <a:t> hand </a:t>
            </a:r>
            <a:r>
              <a:rPr lang="sv-SE" dirty="0" err="1"/>
              <a:t>function</a:t>
            </a:r>
            <a:r>
              <a:rPr lang="sv-SE" dirty="0"/>
              <a:t> </a:t>
            </a:r>
            <a:r>
              <a:rPr lang="sv-SE" dirty="0" err="1"/>
              <a:t>due</a:t>
            </a:r>
            <a:r>
              <a:rPr lang="sv-SE" dirty="0"/>
              <a:t>  to the rare </a:t>
            </a:r>
            <a:r>
              <a:rPr lang="sv-SE" dirty="0" err="1"/>
              <a:t>disease</a:t>
            </a:r>
            <a:r>
              <a:rPr lang="sv-SE" dirty="0"/>
              <a:t> </a:t>
            </a:r>
            <a:r>
              <a:rPr lang="sv-SE" dirty="0" err="1"/>
              <a:t>Inclusion</a:t>
            </a:r>
            <a:r>
              <a:rPr lang="sv-SE" dirty="0"/>
              <a:t> Body </a:t>
            </a:r>
            <a:r>
              <a:rPr lang="sv-SE" dirty="0" err="1"/>
              <a:t>Myositis</a:t>
            </a:r>
            <a:r>
              <a:rPr lang="sv-SE" dirty="0"/>
              <a:t> </a:t>
            </a:r>
            <a:r>
              <a:rPr lang="sv-SE" dirty="0" err="1"/>
              <a:t>were</a:t>
            </a:r>
            <a:r>
              <a:rPr lang="sv-SE" dirty="0"/>
              <a:t> </a:t>
            </a:r>
            <a:r>
              <a:rPr lang="sv-SE" dirty="0" err="1"/>
              <a:t>included</a:t>
            </a:r>
            <a:r>
              <a:rPr lang="sv-SE" dirty="0"/>
              <a:t>.  </a:t>
            </a:r>
          </a:p>
          <a:p>
            <a:pPr eaLnBrk="1" hangingPunct="1">
              <a:buFontTx/>
              <a:buNone/>
            </a:pPr>
            <a:r>
              <a:rPr lang="en-US" altLang="sv-SE" sz="1200" b="0" dirty="0">
                <a:latin typeface="Arial" panose="020B0604020202020204" pitchFamily="34" charset="0"/>
                <a:cs typeface="Times New Roman" panose="02020603050405020304" pitchFamily="18" charset="0"/>
              </a:rPr>
              <a:t>Participants selected three ADL activities experienced as difficult and important. They performed the selected </a:t>
            </a:r>
            <a:r>
              <a:rPr lang="en-US" altLang="sv-SE" sz="1200" b="0" dirty="0">
                <a:solidFill>
                  <a:srgbClr val="000000"/>
                </a:solidFill>
                <a:latin typeface="Arial" panose="020B0604020202020204" pitchFamily="34" charset="0"/>
                <a:cs typeface="Times New Roman" panose="02020603050405020304" pitchFamily="18" charset="0"/>
              </a:rPr>
              <a:t>activities rating their perceived limitation on a 5-point scale (0 = “unable to do”, 4= “without any difficulty”) first without the glove and then upon using the glove. The glove was fitted individually to the left or right hand. </a:t>
            </a:r>
          </a:p>
          <a:p>
            <a:pPr eaLnBrk="1" hangingPunct="1">
              <a:buFontTx/>
              <a:buNone/>
            </a:pPr>
            <a:r>
              <a:rPr lang="en-US" altLang="sv-SE" sz="1200" b="0" dirty="0">
                <a:solidFill>
                  <a:srgbClr val="000000"/>
                </a:solidFill>
                <a:latin typeface="Arial" panose="020B0604020202020204" pitchFamily="34" charset="0"/>
                <a:cs typeface="Times New Roman" panose="02020603050405020304" pitchFamily="18" charset="0"/>
              </a:rPr>
              <a:t>After testing the glove, the participants answered a series of open-ended questions regarding their perception of the glove.</a:t>
            </a:r>
          </a:p>
          <a:p>
            <a:pPr eaLnBrk="1" hangingPunct="1">
              <a:buFontTx/>
              <a:buNone/>
            </a:pPr>
            <a:r>
              <a:rPr lang="en-US" altLang="sv-SE" sz="1200" b="0" dirty="0">
                <a:solidFill>
                  <a:srgbClr val="000000"/>
                </a:solidFill>
                <a:latin typeface="Arial" panose="020B0604020202020204" pitchFamily="34" charset="0"/>
                <a:cs typeface="Times New Roman" panose="02020603050405020304" pitchFamily="18" charset="0"/>
              </a:rPr>
              <a:t>Wilcoxon signed rank test were performed to analyze differences between perceived limitation with and without the glove using. </a:t>
            </a:r>
          </a:p>
          <a:p>
            <a:pPr eaLnBrk="1" hangingPunct="1">
              <a:buFontTx/>
              <a:buNone/>
            </a:pPr>
            <a:r>
              <a:rPr lang="en-US" altLang="sv-SE" sz="1200" b="0" dirty="0">
                <a:solidFill>
                  <a:srgbClr val="000000"/>
                </a:solidFill>
                <a:latin typeface="Arial" panose="020B0604020202020204" pitchFamily="34" charset="0"/>
                <a:cs typeface="Times New Roman" panose="02020603050405020304" pitchFamily="18" charset="0"/>
              </a:rPr>
              <a:t>The table shows the results of the most selected activities. The </a:t>
            </a:r>
            <a:r>
              <a:rPr lang="en-US" altLang="sv-SE" sz="1200" b="0" dirty="0">
                <a:latin typeface="Arial" panose="020B0604020202020204" pitchFamily="34" charset="0"/>
                <a:cs typeface="Times New Roman" panose="02020603050405020304" pitchFamily="18" charset="0"/>
              </a:rPr>
              <a:t>most selected </a:t>
            </a:r>
            <a:r>
              <a:rPr lang="en-US" altLang="sv-SE" sz="1200" b="0" dirty="0">
                <a:solidFill>
                  <a:srgbClr val="000000"/>
                </a:solidFill>
                <a:latin typeface="Arial" panose="020B0604020202020204" pitchFamily="34" charset="0"/>
                <a:cs typeface="Times New Roman" panose="02020603050405020304" pitchFamily="18" charset="0"/>
              </a:rPr>
              <a:t>activities were </a:t>
            </a:r>
            <a:r>
              <a:rPr lang="en-US" altLang="sv-SE" sz="1200" b="0" i="1" dirty="0">
                <a:solidFill>
                  <a:srgbClr val="000000"/>
                </a:solidFill>
                <a:latin typeface="Arial" panose="020B0604020202020204" pitchFamily="34" charset="0"/>
                <a:cs typeface="Times New Roman" panose="02020603050405020304" pitchFamily="18" charset="0"/>
              </a:rPr>
              <a:t>lifting free weights, open previously opened jars, lift a heavy bag from the floor, holding av frying pan</a:t>
            </a:r>
            <a:r>
              <a:rPr lang="en-US" altLang="sv-SE" sz="1200" b="0" dirty="0">
                <a:solidFill>
                  <a:srgbClr val="000000"/>
                </a:solidFill>
                <a:latin typeface="Arial" panose="020B0604020202020204" pitchFamily="34" charset="0"/>
                <a:cs typeface="Times New Roman" panose="02020603050405020304" pitchFamily="18" charset="0"/>
              </a:rPr>
              <a:t> and </a:t>
            </a:r>
            <a:r>
              <a:rPr lang="en-US" altLang="sv-SE" sz="1200" b="0" i="1" dirty="0">
                <a:solidFill>
                  <a:srgbClr val="000000"/>
                </a:solidFill>
                <a:latin typeface="Arial" panose="020B0604020202020204" pitchFamily="34" charset="0"/>
                <a:cs typeface="Times New Roman" panose="02020603050405020304" pitchFamily="18" charset="0"/>
              </a:rPr>
              <a:t>picking a coin from a table</a:t>
            </a:r>
            <a:r>
              <a:rPr lang="en-US" altLang="sv-SE" sz="1200" b="0" dirty="0">
                <a:solidFill>
                  <a:srgbClr val="000000"/>
                </a:solidFill>
                <a:latin typeface="Arial" panose="020B0604020202020204" pitchFamily="34" charset="0"/>
                <a:cs typeface="Times New Roman" panose="02020603050405020304" pitchFamily="18" charset="0"/>
              </a:rPr>
              <a:t>. As you can see these tasks require force, muscle endurance and fine motoric skills.</a:t>
            </a:r>
            <a:endParaRPr lang="en-US" altLang="sv-SE" sz="1200" b="0" dirty="0">
              <a:latin typeface="Arial" panose="020B0604020202020204" pitchFamily="34" charset="0"/>
            </a:endParaRPr>
          </a:p>
          <a:p>
            <a:endParaRPr lang="sv-SE" dirty="0"/>
          </a:p>
          <a:p>
            <a:pPr eaLnBrk="1" hangingPunct="1">
              <a:buFontTx/>
              <a:buNone/>
            </a:pPr>
            <a:r>
              <a:rPr lang="en-US" altLang="sv-SE" sz="1200" b="0" dirty="0">
                <a:solidFill>
                  <a:srgbClr val="000000"/>
                </a:solidFill>
                <a:latin typeface="Arial" panose="020B0604020202020204" pitchFamily="34" charset="0"/>
                <a:cs typeface="Times New Roman" panose="02020603050405020304" pitchFamily="18" charset="0"/>
              </a:rPr>
              <a:t>In the open-ended questions, participants documented that the glove would be beneficial for use in everyday tasks, lifting objects, grocery shopping, stabilizing the hand and would increase independence. Most of the </a:t>
            </a:r>
            <a:r>
              <a:rPr lang="en-US" altLang="sv-SE" sz="1200" b="0" dirty="0">
                <a:latin typeface="Arial" panose="020B0604020202020204" pitchFamily="34" charset="0"/>
                <a:cs typeface="Times New Roman" panose="02020603050405020304" pitchFamily="18" charset="0"/>
              </a:rPr>
              <a:t>participants</a:t>
            </a:r>
            <a:r>
              <a:rPr lang="en-US" altLang="sv-SE" sz="1200" b="0" dirty="0">
                <a:solidFill>
                  <a:srgbClr val="000000"/>
                </a:solidFill>
                <a:latin typeface="Arial" panose="020B0604020202020204" pitchFamily="34" charset="0"/>
                <a:cs typeface="Times New Roman" panose="02020603050405020304" pitchFamily="18" charset="0"/>
              </a:rPr>
              <a:t> did not foresee activities in their daily routine where it might not work, however, some persons conveyed foreseeing some difficulty of glove use during personal hygiene and social activities. </a:t>
            </a:r>
          </a:p>
          <a:p>
            <a:pPr eaLnBrk="1" hangingPunct="1">
              <a:buFontTx/>
              <a:buNone/>
            </a:pPr>
            <a:r>
              <a:rPr lang="en-US" altLang="sv-SE" sz="1200" b="0" dirty="0">
                <a:solidFill>
                  <a:srgbClr val="000000"/>
                </a:solidFill>
                <a:latin typeface="Arial" panose="020B0604020202020204" pitchFamily="34" charset="0"/>
                <a:cs typeface="Times New Roman" panose="02020603050405020304" pitchFamily="18" charset="0"/>
              </a:rPr>
              <a:t>A few showed an interest to use the glove on both hands.</a:t>
            </a:r>
          </a:p>
          <a:p>
            <a:endParaRPr lang="sv-SE" dirty="0"/>
          </a:p>
          <a:p>
            <a:endParaRPr lang="sv-SE" dirty="0"/>
          </a:p>
        </p:txBody>
      </p:sp>
      <p:sp>
        <p:nvSpPr>
          <p:cNvPr id="4" name="Platshållare för bildnummer 3"/>
          <p:cNvSpPr>
            <a:spLocks noGrp="1"/>
          </p:cNvSpPr>
          <p:nvPr>
            <p:ph type="sldNum" sz="quarter" idx="5"/>
          </p:nvPr>
        </p:nvSpPr>
        <p:spPr/>
        <p:txBody>
          <a:bodyPr/>
          <a:lstStyle/>
          <a:p>
            <a:fld id="{EE7BE770-D101-4E1B-A08C-D6355AEC694E}" type="slidenum">
              <a:rPr lang="sv-SE" smtClean="0"/>
              <a:t>27</a:t>
            </a:fld>
            <a:endParaRPr lang="sv-SE"/>
          </a:p>
        </p:txBody>
      </p:sp>
    </p:spTree>
    <p:extLst>
      <p:ext uri="{BB962C8B-B14F-4D97-AF65-F5344CB8AC3E}">
        <p14:creationId xmlns:p14="http://schemas.microsoft.com/office/powerpoint/2010/main" val="3514957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solidFill>
                  <a:srgbClr val="C00000"/>
                </a:solidFill>
              </a:rPr>
              <a:t>Hur får jag samma radavstånd mellan punkt 7 och 8?</a:t>
            </a:r>
          </a:p>
          <a:p>
            <a:endParaRPr lang="sv-SE" dirty="0"/>
          </a:p>
        </p:txBody>
      </p:sp>
    </p:spTree>
    <p:extLst>
      <p:ext uri="{BB962C8B-B14F-4D97-AF65-F5344CB8AC3E}">
        <p14:creationId xmlns:p14="http://schemas.microsoft.com/office/powerpoint/2010/main" val="4124009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3DEE0688-B27A-468B-BFF4-C066CC1C94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EF40F10-DC27-4858-BE18-4053EE648D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sv-SE" altLang="en-US"/>
              <a:t>This is what the user says....</a:t>
            </a:r>
          </a:p>
          <a:p>
            <a:pPr eaLnBrk="1" hangingPunct="1"/>
            <a:endParaRPr lang="sv-SE" altLang="en-US"/>
          </a:p>
          <a:p>
            <a:pPr eaLnBrk="1" hangingPunct="1"/>
            <a:r>
              <a:rPr lang="sv-SE" altLang="en-US"/>
              <a:t>.. What does the clinical studies say?</a:t>
            </a:r>
            <a:endParaRPr lang="en-US" altLang="en-US"/>
          </a:p>
        </p:txBody>
      </p:sp>
      <p:sp>
        <p:nvSpPr>
          <p:cNvPr id="4" name="Slide Number Placeholder 3">
            <a:extLst>
              <a:ext uri="{FF2B5EF4-FFF2-40B4-BE49-F238E27FC236}">
                <a16:creationId xmlns:a16="http://schemas.microsoft.com/office/drawing/2014/main" id="{CC767882-0BDC-4B4D-9CE9-EE199229F88D}"/>
              </a:ext>
            </a:extLst>
          </p:cNvPr>
          <p:cNvSpPr>
            <a:spLocks noGrp="1"/>
          </p:cNvSpPr>
          <p:nvPr>
            <p:ph type="sldNum" sz="quarter" idx="5"/>
          </p:nvPr>
        </p:nvSpPr>
        <p:spPr/>
        <p:txBody>
          <a:bodyPr/>
          <a:lstStyle/>
          <a:p>
            <a:pPr>
              <a:defRPr/>
            </a:pPr>
            <a:fld id="{C266B15F-F384-4653-9591-1D6381825CD7}" type="slidenum">
              <a:rPr lang="en-US" smtClean="0"/>
              <a:pPr>
                <a:defRPr/>
              </a:pPr>
              <a:t>2</a:t>
            </a:fld>
            <a:endParaRPr lang="en-US"/>
          </a:p>
        </p:txBody>
      </p:sp>
    </p:spTree>
    <p:extLst>
      <p:ext uri="{BB962C8B-B14F-4D97-AF65-F5344CB8AC3E}">
        <p14:creationId xmlns:p14="http://schemas.microsoft.com/office/powerpoint/2010/main" val="855348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Here are the individual components prior to assembly. What I love about the </a:t>
            </a:r>
            <a:r>
              <a:rPr lang="en-US" dirty="0" err="1">
                <a:latin typeface="Calibri"/>
                <a:ea typeface="Calibri"/>
                <a:cs typeface="Calibri"/>
              </a:rPr>
              <a:t>Carbonhand</a:t>
            </a:r>
            <a:r>
              <a:rPr lang="en-US" dirty="0">
                <a:latin typeface="Calibri"/>
                <a:ea typeface="Calibri"/>
                <a:cs typeface="Calibri"/>
              </a:rPr>
              <a:t> is the functionality and portability it provides without large, heavy and bulky components. Here we have the glove, which is attached to the cord and the glove connector which attaches to the power unit. The PU is kept in the sleeve. Here you have the shoulder straps if the patient will be wearing it on their back, and the belt for the waist. Lastly you have the arm straps which secures the cord to the patient.   *DOUBLE CARRY SYSTEM* *WC </a:t>
            </a:r>
            <a:r>
              <a:rPr lang="en-US" dirty="0" err="1">
                <a:latin typeface="Calibri"/>
                <a:ea typeface="Calibri"/>
                <a:cs typeface="Calibri"/>
              </a:rPr>
              <a:t>strps</a:t>
            </a:r>
            <a:r>
              <a:rPr lang="en-US" dirty="0">
                <a:latin typeface="Calibri"/>
                <a:ea typeface="Calibri"/>
                <a:cs typeface="Calibri"/>
              </a:rPr>
              <a:t>*</a:t>
            </a:r>
          </a:p>
        </p:txBody>
      </p:sp>
    </p:spTree>
    <p:extLst>
      <p:ext uri="{BB962C8B-B14F-4D97-AF65-F5344CB8AC3E}">
        <p14:creationId xmlns:p14="http://schemas.microsoft.com/office/powerpoint/2010/main" val="3144766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External button is sold </a:t>
            </a:r>
            <a:r>
              <a:rPr lang="en-US" dirty="0" err="1">
                <a:latin typeface="Calibri"/>
                <a:ea typeface="Calibri"/>
                <a:cs typeface="Calibri"/>
              </a:rPr>
              <a:t>seperately</a:t>
            </a:r>
            <a:r>
              <a:rPr lang="en-US" dirty="0">
                <a:latin typeface="Calibri"/>
                <a:ea typeface="Calibri"/>
                <a:cs typeface="Calibri"/>
              </a:rPr>
              <a:t>- basically a manual trigger switch that when pressed, the glove is activated for gripping. This will make more sense later as I discuss all the components In more detail. But basically if the patient is unable to activate the sensors in order to facilitate a grip, the button can trigger the grip and release it as well. </a:t>
            </a:r>
          </a:p>
        </p:txBody>
      </p:sp>
    </p:spTree>
    <p:extLst>
      <p:ext uri="{BB962C8B-B14F-4D97-AF65-F5344CB8AC3E}">
        <p14:creationId xmlns:p14="http://schemas.microsoft.com/office/powerpoint/2010/main" val="4128289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0B7D4794-1781-8843-B44B-A4E0A4A04C24}" type="slidenum">
              <a:rPr lang="en-GB" smtClean="0"/>
              <a:t>33</a:t>
            </a:fld>
            <a:endParaRPr lang="en-GB"/>
          </a:p>
        </p:txBody>
      </p:sp>
    </p:spTree>
    <p:extLst>
      <p:ext uri="{BB962C8B-B14F-4D97-AF65-F5344CB8AC3E}">
        <p14:creationId xmlns:p14="http://schemas.microsoft.com/office/powerpoint/2010/main" val="265148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240084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3DEE0688-B27A-468B-BFF4-C066CC1C94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EF40F10-DC27-4858-BE18-4053EE648D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sv-SE" altLang="en-US"/>
              <a:t>This is what the user says....</a:t>
            </a:r>
          </a:p>
          <a:p>
            <a:pPr eaLnBrk="1" hangingPunct="1"/>
            <a:endParaRPr lang="sv-SE" altLang="en-US"/>
          </a:p>
          <a:p>
            <a:pPr eaLnBrk="1" hangingPunct="1"/>
            <a:r>
              <a:rPr lang="sv-SE" altLang="en-US"/>
              <a:t>.. What does the clinical studies say?</a:t>
            </a:r>
            <a:endParaRPr lang="en-US" altLang="en-US"/>
          </a:p>
        </p:txBody>
      </p:sp>
      <p:sp>
        <p:nvSpPr>
          <p:cNvPr id="4" name="Slide Number Placeholder 3">
            <a:extLst>
              <a:ext uri="{FF2B5EF4-FFF2-40B4-BE49-F238E27FC236}">
                <a16:creationId xmlns:a16="http://schemas.microsoft.com/office/drawing/2014/main" id="{CC767882-0BDC-4B4D-9CE9-EE199229F88D}"/>
              </a:ext>
            </a:extLst>
          </p:cNvPr>
          <p:cNvSpPr>
            <a:spLocks noGrp="1"/>
          </p:cNvSpPr>
          <p:nvPr>
            <p:ph type="sldNum" sz="quarter" idx="5"/>
          </p:nvPr>
        </p:nvSpPr>
        <p:spPr/>
        <p:txBody>
          <a:bodyPr/>
          <a:lstStyle/>
          <a:p>
            <a:pPr>
              <a:defRPr/>
            </a:pPr>
            <a:fld id="{C266B15F-F384-4653-9591-1D6381825CD7}" type="slidenum">
              <a:rPr lang="en-US" smtClean="0"/>
              <a:pPr>
                <a:defRPr/>
              </a:pPr>
              <a:t>3</a:t>
            </a:fld>
            <a:endParaRPr lang="en-US"/>
          </a:p>
        </p:txBody>
      </p:sp>
    </p:spTree>
    <p:extLst>
      <p:ext uri="{BB962C8B-B14F-4D97-AF65-F5344CB8AC3E}">
        <p14:creationId xmlns:p14="http://schemas.microsoft.com/office/powerpoint/2010/main" val="3294958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a:p>
            <a:r>
              <a:rPr lang="en-US" sz="1300" dirty="0"/>
              <a:t>In order to adjust to your country, calculate the first number by your country’s population x 11.375%</a:t>
            </a:r>
            <a:br>
              <a:rPr lang="en-US" sz="1300" dirty="0"/>
            </a:br>
            <a:r>
              <a:rPr lang="en-US" sz="1300" dirty="0"/>
              <a:t>And the second number by </a:t>
            </a:r>
            <a:r>
              <a:rPr lang="en-US" sz="1300" dirty="0" err="1"/>
              <a:t>multiplicating</a:t>
            </a:r>
            <a:r>
              <a:rPr lang="en-US" sz="1300" dirty="0"/>
              <a:t> with 13%</a:t>
            </a:r>
            <a:endParaRPr lang="en-GB" sz="1300" dirty="0"/>
          </a:p>
        </p:txBody>
      </p:sp>
    </p:spTree>
    <p:extLst>
      <p:ext uri="{BB962C8B-B14F-4D97-AF65-F5344CB8AC3E}">
        <p14:creationId xmlns:p14="http://schemas.microsoft.com/office/powerpoint/2010/main" val="3042486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Carbonhand is intended for people with impaired hand function, not limited to different diagnosis, but here some examples of diagnosis.</a:t>
            </a:r>
          </a:p>
          <a:p>
            <a:endParaRPr lang="sv-SE"/>
          </a:p>
        </p:txBody>
      </p:sp>
      <p:sp>
        <p:nvSpPr>
          <p:cNvPr id="4" name="Slide Number Placeholder 3"/>
          <p:cNvSpPr>
            <a:spLocks noGrp="1"/>
          </p:cNvSpPr>
          <p:nvPr>
            <p:ph type="sldNum" sz="quarter" idx="5"/>
          </p:nvPr>
        </p:nvSpPr>
        <p:spPr/>
        <p:txBody>
          <a:bodyPr/>
          <a:lstStyle/>
          <a:p>
            <a:fld id="{0B7D4794-1781-8843-B44B-A4E0A4A04C24}" type="slidenum">
              <a:rPr lang="en-GB" smtClean="0"/>
              <a:t>7</a:t>
            </a:fld>
            <a:endParaRPr lang="en-GB"/>
          </a:p>
        </p:txBody>
      </p:sp>
    </p:spTree>
    <p:extLst>
      <p:ext uri="{BB962C8B-B14F-4D97-AF65-F5344CB8AC3E}">
        <p14:creationId xmlns:p14="http://schemas.microsoft.com/office/powerpoint/2010/main" val="2946575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7BE770-D101-4E1B-A08C-D6355AEC694E}"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476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7BE770-D101-4E1B-A08C-D6355AEC694E}"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476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4150727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1443437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9617"/>
            <a:ext cx="11211730" cy="543413"/>
          </a:xfrm>
          <a:prstGeom prst="rect">
            <a:avLst/>
          </a:prstGeom>
        </p:spPr>
        <p:txBody>
          <a:bodyPr/>
          <a:lstStyle/>
          <a:p>
            <a:r>
              <a:rPr lang="en-US"/>
              <a:t>Click to edit Master title style</a:t>
            </a:r>
            <a:endParaRPr lang="en-SE"/>
          </a:p>
        </p:txBody>
      </p:sp>
    </p:spTree>
    <p:extLst>
      <p:ext uri="{BB962C8B-B14F-4D97-AF65-F5344CB8AC3E}">
        <p14:creationId xmlns:p14="http://schemas.microsoft.com/office/powerpoint/2010/main" val="2567714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Ring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9"/>
            <a:ext cx="11157409" cy="543413"/>
          </a:xfrm>
        </p:spPr>
        <p:txBody>
          <a:bodyPr anchor="t"/>
          <a:lstStyle>
            <a:lvl1pPr>
              <a:defRPr spc="-150"/>
            </a:lvl1pPr>
          </a:lstStyle>
          <a:p>
            <a:r>
              <a:rPr lang="en-US" dirty="0"/>
              <a:t>Click to edit Master title style</a:t>
            </a:r>
            <a:endParaRPr lang="en-SE" dirty="0"/>
          </a:p>
        </p:txBody>
      </p:sp>
      <p:pic>
        <p:nvPicPr>
          <p:cNvPr id="6" name="Picture 5" descr="Icon&#10;&#10;Description automatically generated">
            <a:extLst>
              <a:ext uri="{FF2B5EF4-FFF2-40B4-BE49-F238E27FC236}">
                <a16:creationId xmlns:a16="http://schemas.microsoft.com/office/drawing/2014/main" id="{FA1368D6-B8E6-5DE3-8E4A-66D67C7226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Tree>
    <p:extLst>
      <p:ext uri="{BB962C8B-B14F-4D97-AF65-F5344CB8AC3E}">
        <p14:creationId xmlns:p14="http://schemas.microsoft.com/office/powerpoint/2010/main" val="413944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5"/>
            <a:ext cx="11157409" cy="543413"/>
          </a:xfrm>
        </p:spPr>
        <p:txBody>
          <a:bodyPr anchor="t"/>
          <a:lstStyle>
            <a:lvl1pPr>
              <a:defRPr spc="-150"/>
            </a:lvl1pPr>
          </a:lstStyle>
          <a:p>
            <a:r>
              <a:rPr lang="en-US" dirty="0"/>
              <a:t>Click to edit Master title style</a:t>
            </a:r>
            <a:endParaRPr lang="en-SE" dirty="0"/>
          </a:p>
        </p:txBody>
      </p:sp>
    </p:spTree>
    <p:extLst>
      <p:ext uri="{BB962C8B-B14F-4D97-AF65-F5344CB8AC3E}">
        <p14:creationId xmlns:p14="http://schemas.microsoft.com/office/powerpoint/2010/main" val="3122192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3BED2606-8764-5152-1454-289D758E4C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
        <p:nvSpPr>
          <p:cNvPr id="2" name="Rubrik 1">
            <a:extLst>
              <a:ext uri="{FF2B5EF4-FFF2-40B4-BE49-F238E27FC236}">
                <a16:creationId xmlns:a16="http://schemas.microsoft.com/office/drawing/2014/main" id="{F470880D-AB76-C942-A3A1-A57C74C84601}"/>
              </a:ext>
            </a:extLst>
          </p:cNvPr>
          <p:cNvSpPr>
            <a:spLocks noGrp="1"/>
          </p:cNvSpPr>
          <p:nvPr>
            <p:ph type="title" hasCustomPrompt="1"/>
          </p:nvPr>
        </p:nvSpPr>
        <p:spPr>
          <a:xfrm>
            <a:off x="199104" y="258069"/>
            <a:ext cx="11157409" cy="543413"/>
          </a:xfrm>
        </p:spPr>
        <p:txBody>
          <a:bodyPr anchor="t"/>
          <a:lstStyle>
            <a:lvl1pPr>
              <a:defRPr sz="3200" spc="-150"/>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F31EBAA7-EF97-3843-98EB-131E0A3BB676}"/>
              </a:ext>
            </a:extLst>
          </p:cNvPr>
          <p:cNvSpPr>
            <a:spLocks noGrp="1"/>
          </p:cNvSpPr>
          <p:nvPr>
            <p:ph idx="1" hasCustomPrompt="1"/>
          </p:nvPr>
        </p:nvSpPr>
        <p:spPr>
          <a:xfrm>
            <a:off x="199104" y="1340011"/>
            <a:ext cx="10515600" cy="4025761"/>
          </a:xfrm>
        </p:spPr>
        <p:txBody>
          <a:bodyPr>
            <a:noAutofit/>
          </a:bodyPr>
          <a:lstStyle>
            <a:lvl1pPr marL="177800" indent="-177800">
              <a:buClr>
                <a:schemeClr val="bg2"/>
              </a:buClr>
              <a:buSzPct val="130000"/>
              <a:buFont typeface="Arial" panose="020B0604020202020204" pitchFamily="34" charset="0"/>
              <a:buChar char="•"/>
              <a:tabLst/>
              <a:defRPr b="0" i="0" spc="-50" baseline="0"/>
            </a:lvl1pPr>
            <a:lvl2pPr marL="622300" indent="-165100">
              <a:buClr>
                <a:schemeClr val="bg2"/>
              </a:buClr>
              <a:buSzPct val="130000"/>
              <a:buFont typeface="Arial" panose="020B0604020202020204" pitchFamily="34" charset="0"/>
              <a:buChar char="•"/>
              <a:tabLst/>
              <a:defRPr b="0" i="0" spc="-50" baseline="0"/>
            </a:lvl2pPr>
            <a:lvl3pPr marL="1066800" indent="-152400">
              <a:buClr>
                <a:schemeClr val="bg2"/>
              </a:buClr>
              <a:buSzPct val="130000"/>
              <a:buFont typeface="Arial" panose="020B0604020202020204" pitchFamily="34" charset="0"/>
              <a:buChar char="•"/>
              <a:tabLst/>
              <a:defRPr b="0" i="0" spc="-50" baseline="0"/>
            </a:lvl3pPr>
            <a:lvl4pPr marL="1511300" indent="-139700">
              <a:buClr>
                <a:schemeClr val="bg2"/>
              </a:buClr>
              <a:buSzPct val="130000"/>
              <a:buFont typeface="Arial" panose="020B0604020202020204" pitchFamily="34" charset="0"/>
              <a:buChar char="•"/>
              <a:tabLst/>
              <a:defRPr b="0" i="0" spc="-50" baseline="0"/>
            </a:lvl4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Tree>
    <p:extLst>
      <p:ext uri="{BB962C8B-B14F-4D97-AF65-F5344CB8AC3E}">
        <p14:creationId xmlns:p14="http://schemas.microsoft.com/office/powerpoint/2010/main" val="68481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D72911BE-619F-08A8-22A3-8BFA491673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
        <p:nvSpPr>
          <p:cNvPr id="2" name="Rubrik 1">
            <a:extLst>
              <a:ext uri="{FF2B5EF4-FFF2-40B4-BE49-F238E27FC236}">
                <a16:creationId xmlns:a16="http://schemas.microsoft.com/office/drawing/2014/main" id="{7DE4409F-BB63-1849-B48F-49455E32369D}"/>
              </a:ext>
            </a:extLst>
          </p:cNvPr>
          <p:cNvSpPr>
            <a:spLocks noGrp="1"/>
          </p:cNvSpPr>
          <p:nvPr>
            <p:ph type="title" hasCustomPrompt="1"/>
          </p:nvPr>
        </p:nvSpPr>
        <p:spPr>
          <a:xfrm>
            <a:off x="199104" y="258068"/>
            <a:ext cx="10517066" cy="543413"/>
          </a:xfrm>
        </p:spPr>
        <p:txBody>
          <a:bodyPr anchor="t"/>
          <a:lstStyle>
            <a:lvl1pPr>
              <a:defRPr spc="-150"/>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B7FE5BD8-1D95-9246-AFA8-EC42087A928B}"/>
              </a:ext>
            </a:extLst>
          </p:cNvPr>
          <p:cNvSpPr>
            <a:spLocks noGrp="1"/>
          </p:cNvSpPr>
          <p:nvPr>
            <p:ph sz="half" idx="1" hasCustomPrompt="1"/>
          </p:nvPr>
        </p:nvSpPr>
        <p:spPr>
          <a:xfrm>
            <a:off x="199104" y="1340011"/>
            <a:ext cx="5697415" cy="4638554"/>
          </a:xfrm>
        </p:spPr>
        <p:txBody>
          <a:bodyPr>
            <a:noAutofit/>
          </a:bodyPr>
          <a:lstStyle>
            <a:lvl1pPr marL="228600" indent="-228600">
              <a:buClr>
                <a:schemeClr val="bg2"/>
              </a:buClr>
              <a:buSzPct val="130000"/>
              <a:buFont typeface="Arial" panose="020B0604020202020204" pitchFamily="34" charset="0"/>
              <a:buChar char="•"/>
              <a:defRPr b="0" i="0"/>
            </a:lvl1pPr>
            <a:lvl2pPr marL="685800" indent="-228600">
              <a:buClr>
                <a:schemeClr val="bg2"/>
              </a:buClr>
              <a:buSzPct val="130000"/>
              <a:buFont typeface="Arial" panose="020B0604020202020204" pitchFamily="34" charset="0"/>
              <a:buChar char="•"/>
              <a:defRPr b="0" i="0"/>
            </a:lvl2pPr>
            <a:lvl3pPr marL="1143000" indent="-228600">
              <a:buClr>
                <a:schemeClr val="bg2"/>
              </a:buClr>
              <a:buSzPct val="130000"/>
              <a:buFont typeface="Arial" panose="020B0604020202020204" pitchFamily="34" charset="0"/>
              <a:buChar char="•"/>
              <a:defRPr b="0" i="0"/>
            </a:lvl3pPr>
            <a:lvl4pPr marL="1600200" indent="-228600">
              <a:buClr>
                <a:schemeClr val="bg2"/>
              </a:buClr>
              <a:buSzPct val="130000"/>
              <a:buFont typeface="Arial" panose="020B0604020202020204" pitchFamily="34" charset="0"/>
              <a:buChar char="•"/>
              <a:defRPr b="0" i="0"/>
            </a:lvl4pPr>
            <a:lvl5pPr marL="2114550" indent="-285750">
              <a:buClr>
                <a:schemeClr val="bg2"/>
              </a:buClr>
              <a:buSzPct val="130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6B0F222D-D715-0649-814D-70C60DA447C2}"/>
              </a:ext>
            </a:extLst>
          </p:cNvPr>
          <p:cNvSpPr>
            <a:spLocks noGrp="1"/>
          </p:cNvSpPr>
          <p:nvPr>
            <p:ph sz="half" idx="2" hasCustomPrompt="1"/>
          </p:nvPr>
        </p:nvSpPr>
        <p:spPr>
          <a:xfrm>
            <a:off x="6172200" y="1340011"/>
            <a:ext cx="5697414" cy="4638554"/>
          </a:xfrm>
        </p:spPr>
        <p:txBody>
          <a:bodyPr>
            <a:noAutofit/>
          </a:bodyPr>
          <a:lstStyle>
            <a:lvl1pPr marL="228600" indent="-228600">
              <a:buClr>
                <a:schemeClr val="bg2"/>
              </a:buClr>
              <a:buSzPct val="130000"/>
              <a:buFont typeface="Arial" panose="020B0604020202020204" pitchFamily="34" charset="0"/>
              <a:buChar char="•"/>
              <a:defRPr b="0" i="0"/>
            </a:lvl1pPr>
            <a:lvl2pPr marL="685800" indent="-228600">
              <a:buClr>
                <a:schemeClr val="bg2"/>
              </a:buClr>
              <a:buSzPct val="130000"/>
              <a:buFont typeface="Arial" panose="020B0604020202020204" pitchFamily="34" charset="0"/>
              <a:buChar char="•"/>
              <a:defRPr b="0" i="0"/>
            </a:lvl2pPr>
            <a:lvl3pPr marL="1143000" indent="-228600">
              <a:buClr>
                <a:schemeClr val="bg2"/>
              </a:buClr>
              <a:buSzPct val="130000"/>
              <a:buFont typeface="Arial" panose="020B0604020202020204" pitchFamily="34" charset="0"/>
              <a:buChar char="•"/>
              <a:defRPr b="0" i="0"/>
            </a:lvl3pPr>
            <a:lvl4pPr marL="1600200" indent="-228600">
              <a:buClr>
                <a:schemeClr val="bg2"/>
              </a:buClr>
              <a:buSzPct val="130000"/>
              <a:buFont typeface="Arial" panose="020B0604020202020204" pitchFamily="34" charset="0"/>
              <a:buChar char="•"/>
              <a:defRPr b="0" i="0"/>
            </a:lvl4pPr>
            <a:lvl5pPr marL="2114550" indent="-285750">
              <a:buClr>
                <a:schemeClr val="bg2"/>
              </a:buClr>
              <a:buSzPct val="130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950947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82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5" name="Doughnut 3">
            <a:extLst>
              <a:ext uri="{FF2B5EF4-FFF2-40B4-BE49-F238E27FC236}">
                <a16:creationId xmlns:a16="http://schemas.microsoft.com/office/drawing/2014/main" id="{3EAC6F07-F968-EA85-F145-21D435E25949}"/>
              </a:ext>
            </a:extLst>
          </p:cNvPr>
          <p:cNvSpPr/>
          <p:nvPr userDrawn="1"/>
        </p:nvSpPr>
        <p:spPr>
          <a:xfrm>
            <a:off x="8514080" y="-3739989"/>
            <a:ext cx="6426199" cy="6426199"/>
          </a:xfrm>
          <a:prstGeom prst="donut">
            <a:avLst>
              <a:gd name="adj" fmla="val 22978"/>
            </a:avLst>
          </a:prstGeom>
          <a:gradFill>
            <a:gsLst>
              <a:gs pos="0">
                <a:schemeClr val="bg2"/>
              </a:gs>
              <a:gs pos="100000">
                <a:schemeClr val="bg2">
                  <a:alpha val="8000"/>
                </a:schemeClr>
              </a:gs>
              <a:gs pos="71000">
                <a:schemeClr val="bg2">
                  <a:alpha val="30106"/>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solidFill>
                <a:schemeClr val="tx1"/>
              </a:solidFill>
            </a:endParaRPr>
          </a:p>
        </p:txBody>
      </p:sp>
      <p:sp>
        <p:nvSpPr>
          <p:cNvPr id="2" name="Rubrik 1">
            <a:extLst>
              <a:ext uri="{FF2B5EF4-FFF2-40B4-BE49-F238E27FC236}">
                <a16:creationId xmlns:a16="http://schemas.microsoft.com/office/drawing/2014/main" id="{F470880D-AB76-C942-A3A1-A57C74C84601}"/>
              </a:ext>
            </a:extLst>
          </p:cNvPr>
          <p:cNvSpPr>
            <a:spLocks noGrp="1"/>
          </p:cNvSpPr>
          <p:nvPr>
            <p:ph type="title"/>
          </p:nvPr>
        </p:nvSpPr>
        <p:spPr>
          <a:xfrm>
            <a:off x="205367" y="259617"/>
            <a:ext cx="11103088" cy="543413"/>
          </a:xfrm>
          <a:prstGeom prst="rect">
            <a:avLst/>
          </a:prstGeom>
        </p:spPr>
        <p:txBody>
          <a:bodyPr/>
          <a:lstStyle>
            <a:lvl1pPr>
              <a:defRPr sz="3200"/>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F31EBAA7-EF97-3843-98EB-131E0A3BB676}"/>
              </a:ext>
            </a:extLst>
          </p:cNvPr>
          <p:cNvSpPr>
            <a:spLocks noGrp="1"/>
          </p:cNvSpPr>
          <p:nvPr>
            <p:ph idx="1" hasCustomPrompt="1"/>
          </p:nvPr>
        </p:nvSpPr>
        <p:spPr>
          <a:xfrm>
            <a:off x="205367" y="1106262"/>
            <a:ext cx="10515600" cy="4025761"/>
          </a:xfrm>
        </p:spPr>
        <p:txBody>
          <a:bodyPr/>
          <a:lstStyle>
            <a:lvl1pPr marL="228600" indent="-228600">
              <a:buClr>
                <a:schemeClr val="bg2"/>
              </a:buClr>
              <a:buFont typeface="Arial" panose="020B0604020202020204" pitchFamily="34" charset="0"/>
              <a:buChar char="•"/>
              <a:defRPr b="0" i="0"/>
            </a:lvl1pPr>
            <a:lvl2pPr marL="685800" indent="-228600">
              <a:buClr>
                <a:schemeClr val="bg2"/>
              </a:buClr>
              <a:buFont typeface="Arial" panose="020B0604020202020204" pitchFamily="34" charset="0"/>
              <a:buChar char="•"/>
              <a:defRPr b="0" i="0"/>
            </a:lvl2pPr>
            <a:lvl3pPr marL="1143000" indent="-228600">
              <a:buClr>
                <a:schemeClr val="bg2"/>
              </a:buClr>
              <a:buFont typeface="Arial" panose="020B0604020202020204" pitchFamily="34" charset="0"/>
              <a:buChar char="•"/>
              <a:defRPr b="0" i="0"/>
            </a:lvl3pPr>
            <a:lvl4pPr marL="1600200" indent="-228600">
              <a:buClr>
                <a:schemeClr val="bg2"/>
              </a:buClr>
              <a:buFont typeface="Arial" panose="020B0604020202020204" pitchFamily="34" charset="0"/>
              <a:buChar char="•"/>
              <a:defRPr b="0" i="0"/>
            </a:lvl4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Tree>
    <p:extLst>
      <p:ext uri="{BB962C8B-B14F-4D97-AF65-F5344CB8AC3E}">
        <p14:creationId xmlns:p14="http://schemas.microsoft.com/office/powerpoint/2010/main" val="628214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5" name="Doughnut 3">
            <a:extLst>
              <a:ext uri="{FF2B5EF4-FFF2-40B4-BE49-F238E27FC236}">
                <a16:creationId xmlns:a16="http://schemas.microsoft.com/office/drawing/2014/main" id="{165C4149-9C91-6ECC-7FC3-95814F0E7E06}"/>
              </a:ext>
            </a:extLst>
          </p:cNvPr>
          <p:cNvSpPr/>
          <p:nvPr userDrawn="1"/>
        </p:nvSpPr>
        <p:spPr>
          <a:xfrm>
            <a:off x="8514080" y="-3739989"/>
            <a:ext cx="6426199" cy="6426199"/>
          </a:xfrm>
          <a:prstGeom prst="donut">
            <a:avLst>
              <a:gd name="adj" fmla="val 22978"/>
            </a:avLst>
          </a:prstGeom>
          <a:gradFill>
            <a:gsLst>
              <a:gs pos="0">
                <a:schemeClr val="bg2"/>
              </a:gs>
              <a:gs pos="100000">
                <a:schemeClr val="bg2">
                  <a:alpha val="8000"/>
                </a:schemeClr>
              </a:gs>
              <a:gs pos="71000">
                <a:schemeClr val="bg2">
                  <a:alpha val="30106"/>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solidFill>
                <a:schemeClr val="tx1"/>
              </a:solidFill>
            </a:endParaRPr>
          </a:p>
        </p:txBody>
      </p:sp>
      <p:sp>
        <p:nvSpPr>
          <p:cNvPr id="2" name="Rubrik 1">
            <a:extLst>
              <a:ext uri="{FF2B5EF4-FFF2-40B4-BE49-F238E27FC236}">
                <a16:creationId xmlns:a16="http://schemas.microsoft.com/office/drawing/2014/main" id="{7DE4409F-BB63-1849-B48F-49455E32369D}"/>
              </a:ext>
            </a:extLst>
          </p:cNvPr>
          <p:cNvSpPr>
            <a:spLocks noGrp="1"/>
          </p:cNvSpPr>
          <p:nvPr>
            <p:ph type="title"/>
          </p:nvPr>
        </p:nvSpPr>
        <p:spPr>
          <a:xfrm>
            <a:off x="203388" y="259617"/>
            <a:ext cx="11103088" cy="543413"/>
          </a:xfrm>
          <a:prstGeom prst="rect">
            <a:avLst/>
          </a:prstGeom>
        </p:spPr>
        <p:txBody>
          <a:bodyPr/>
          <a:lstStyle/>
          <a:p>
            <a:r>
              <a:rPr lang="en-US"/>
              <a:t>Click to edit Master title style</a:t>
            </a:r>
            <a:endParaRPr lang="sv-SE" dirty="0"/>
          </a:p>
        </p:txBody>
      </p:sp>
      <p:sp>
        <p:nvSpPr>
          <p:cNvPr id="3" name="Platshållare för innehåll 2">
            <a:extLst>
              <a:ext uri="{FF2B5EF4-FFF2-40B4-BE49-F238E27FC236}">
                <a16:creationId xmlns:a16="http://schemas.microsoft.com/office/drawing/2014/main" id="{B7FE5BD8-1D95-9246-AFA8-EC42087A928B}"/>
              </a:ext>
            </a:extLst>
          </p:cNvPr>
          <p:cNvSpPr>
            <a:spLocks noGrp="1"/>
          </p:cNvSpPr>
          <p:nvPr>
            <p:ph sz="half" idx="1"/>
          </p:nvPr>
        </p:nvSpPr>
        <p:spPr>
          <a:xfrm>
            <a:off x="203388" y="1105379"/>
            <a:ext cx="5181600" cy="4351338"/>
          </a:xfrm>
        </p:spPr>
        <p:txBody>
          <a:bodyPr/>
          <a:lstStyle>
            <a:lvl1pPr marL="228600" indent="-228600">
              <a:buClr>
                <a:schemeClr val="bg2"/>
              </a:buClr>
              <a:buSzPct val="125000"/>
              <a:buFont typeface="Arial" panose="020B0604020202020204" pitchFamily="34" charset="0"/>
              <a:buChar char="•"/>
              <a:defRPr b="0" i="0"/>
            </a:lvl1pPr>
            <a:lvl2pPr marL="685800" indent="-228600">
              <a:buClr>
                <a:schemeClr val="bg2"/>
              </a:buClr>
              <a:buSzPct val="125000"/>
              <a:buFont typeface="Arial" panose="020B0604020202020204" pitchFamily="34" charset="0"/>
              <a:buChar char="•"/>
              <a:defRPr b="0" i="0"/>
            </a:lvl2pPr>
            <a:lvl3pPr marL="1143000" indent="-228600">
              <a:buClr>
                <a:schemeClr val="bg2"/>
              </a:buClr>
              <a:buSzPct val="125000"/>
              <a:buFont typeface="Arial" panose="020B0604020202020204" pitchFamily="34" charset="0"/>
              <a:buChar char="•"/>
              <a:defRPr b="0" i="0"/>
            </a:lvl3pPr>
            <a:lvl4pPr marL="1600200" indent="-228600">
              <a:buClr>
                <a:schemeClr val="bg2"/>
              </a:buClr>
              <a:buSzPct val="125000"/>
              <a:buFont typeface="Arial" panose="020B0604020202020204" pitchFamily="34" charset="0"/>
              <a:buChar char="•"/>
              <a:defRPr b="0" i="0"/>
            </a:lvl4pPr>
            <a:lvl5pPr marL="2114550" indent="-285750">
              <a:buClr>
                <a:schemeClr val="bg2"/>
              </a:buClr>
              <a:buSzPct val="125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Platshållare för innehåll 3">
            <a:extLst>
              <a:ext uri="{FF2B5EF4-FFF2-40B4-BE49-F238E27FC236}">
                <a16:creationId xmlns:a16="http://schemas.microsoft.com/office/drawing/2014/main" id="{6B0F222D-D715-0649-814D-70C60DA447C2}"/>
              </a:ext>
            </a:extLst>
          </p:cNvPr>
          <p:cNvSpPr>
            <a:spLocks noGrp="1"/>
          </p:cNvSpPr>
          <p:nvPr>
            <p:ph sz="half" idx="2"/>
          </p:nvPr>
        </p:nvSpPr>
        <p:spPr>
          <a:xfrm>
            <a:off x="5537388" y="1105379"/>
            <a:ext cx="5181600" cy="4351338"/>
          </a:xfrm>
        </p:spPr>
        <p:txBody>
          <a:bodyPr/>
          <a:lstStyle>
            <a:lvl1pPr marL="228600" indent="-228600">
              <a:buClr>
                <a:schemeClr val="bg2"/>
              </a:buClr>
              <a:buSzPct val="125000"/>
              <a:buFont typeface="Arial" panose="020B0604020202020204" pitchFamily="34" charset="0"/>
              <a:buChar char="•"/>
              <a:defRPr b="0" i="0"/>
            </a:lvl1pPr>
            <a:lvl2pPr marL="685800" indent="-228600">
              <a:buClr>
                <a:schemeClr val="bg2"/>
              </a:buClr>
              <a:buSzPct val="125000"/>
              <a:buFont typeface="Arial" panose="020B0604020202020204" pitchFamily="34" charset="0"/>
              <a:buChar char="•"/>
              <a:defRPr b="0" i="0"/>
            </a:lvl2pPr>
            <a:lvl3pPr marL="1143000" indent="-228600">
              <a:buClr>
                <a:schemeClr val="bg2"/>
              </a:buClr>
              <a:buSzPct val="125000"/>
              <a:buFont typeface="Arial" panose="020B0604020202020204" pitchFamily="34" charset="0"/>
              <a:buChar char="•"/>
              <a:defRPr b="0" i="0"/>
            </a:lvl3pPr>
            <a:lvl4pPr marL="1600200" indent="-228600">
              <a:buClr>
                <a:schemeClr val="bg2"/>
              </a:buClr>
              <a:buSzPct val="125000"/>
              <a:buFont typeface="Arial" panose="020B0604020202020204" pitchFamily="34" charset="0"/>
              <a:buChar char="•"/>
              <a:defRPr b="0" i="0"/>
            </a:lvl4pPr>
            <a:lvl5pPr marL="2114550" indent="-285750">
              <a:buClr>
                <a:schemeClr val="bg2"/>
              </a:buClr>
              <a:buSzPct val="125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1718028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47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F75166E-FD50-7D8E-F0BE-ABDC936AC72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473927"/>
            <a:ext cx="10289160" cy="5384073"/>
          </a:xfrm>
          <a:prstGeom prst="rect">
            <a:avLst/>
          </a:prstGeom>
        </p:spPr>
      </p:pic>
      <p:sp>
        <p:nvSpPr>
          <p:cNvPr id="6" name="Slide Number Placeholder 5">
            <a:extLst>
              <a:ext uri="{FF2B5EF4-FFF2-40B4-BE49-F238E27FC236}">
                <a16:creationId xmlns:a16="http://schemas.microsoft.com/office/drawing/2014/main" id="{5963B062-4DB3-060D-507A-D4AFF6B3DA6C}"/>
              </a:ext>
            </a:extLst>
          </p:cNvPr>
          <p:cNvSpPr>
            <a:spLocks noGrp="1"/>
          </p:cNvSpPr>
          <p:nvPr>
            <p:ph type="sldNum" sz="quarter" idx="10"/>
          </p:nvPr>
        </p:nvSpPr>
        <p:spPr/>
        <p:txBody>
          <a:bodyPr/>
          <a:lstStyle/>
          <a:p>
            <a:fld id="{7CF625BE-F1B6-C94E-A30B-8E63DE1D6FF2}" type="slidenum">
              <a:rPr lang="sv-SE" smtClean="0"/>
              <a:pPr/>
              <a:t>‹#›</a:t>
            </a:fld>
            <a:endParaRPr lang="sv-SE" dirty="0"/>
          </a:p>
        </p:txBody>
      </p:sp>
      <p:sp>
        <p:nvSpPr>
          <p:cNvPr id="2" name="Title 1">
            <a:extLst>
              <a:ext uri="{FF2B5EF4-FFF2-40B4-BE49-F238E27FC236}">
                <a16:creationId xmlns:a16="http://schemas.microsoft.com/office/drawing/2014/main" id="{50F6A5F0-DF99-4F63-BB96-6DD51790EA2A}"/>
              </a:ext>
            </a:extLst>
          </p:cNvPr>
          <p:cNvSpPr>
            <a:spLocks noGrp="1"/>
          </p:cNvSpPr>
          <p:nvPr>
            <p:ph type="title"/>
          </p:nvPr>
        </p:nvSpPr>
        <p:spPr>
          <a:xfrm>
            <a:off x="254336" y="2555487"/>
            <a:ext cx="11937663" cy="1901456"/>
          </a:xfrm>
          <a:prstGeom prst="rect">
            <a:avLst/>
          </a:prstGeom>
        </p:spPr>
        <p:txBody>
          <a:bodyPr>
            <a:noAutofit/>
          </a:bodyPr>
          <a:lstStyle>
            <a:lvl1pPr algn="l">
              <a:defRPr sz="4400" spc="-150">
                <a:solidFill>
                  <a:schemeClr val="bg1"/>
                </a:solidFill>
              </a:defRPr>
            </a:lvl1pPr>
          </a:lstStyle>
          <a:p>
            <a:r>
              <a:rPr lang="en-US"/>
              <a:t>Click to edit Master title style</a:t>
            </a:r>
            <a:endParaRPr lang="en-SE" dirty="0"/>
          </a:p>
        </p:txBody>
      </p:sp>
    </p:spTree>
    <p:extLst>
      <p:ext uri="{BB962C8B-B14F-4D97-AF65-F5344CB8AC3E}">
        <p14:creationId xmlns:p14="http://schemas.microsoft.com/office/powerpoint/2010/main" val="17230026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mall R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456467"/>
            <a:ext cx="11157409" cy="543413"/>
          </a:xfrm>
        </p:spPr>
        <p:txBody>
          <a:bodyPr anchor="t"/>
          <a:lstStyle>
            <a:lvl1pPr>
              <a:defRPr spc="-150"/>
            </a:lvl1pPr>
          </a:lstStyle>
          <a:p>
            <a:r>
              <a:rPr lang="en-US"/>
              <a:t>Click to edit Master title style</a:t>
            </a:r>
            <a:endParaRPr lang="en-SE" dirty="0"/>
          </a:p>
        </p:txBody>
      </p:sp>
      <p:sp>
        <p:nvSpPr>
          <p:cNvPr id="3" name="Doughnut 3">
            <a:extLst>
              <a:ext uri="{FF2B5EF4-FFF2-40B4-BE49-F238E27FC236}">
                <a16:creationId xmlns:a16="http://schemas.microsoft.com/office/drawing/2014/main" id="{4ABA19D8-BFC8-A2DE-DB54-8D082370C746}"/>
              </a:ext>
            </a:extLst>
          </p:cNvPr>
          <p:cNvSpPr/>
          <p:nvPr userDrawn="1"/>
        </p:nvSpPr>
        <p:spPr>
          <a:xfrm>
            <a:off x="8514080" y="-3739989"/>
            <a:ext cx="6426199" cy="6426199"/>
          </a:xfrm>
          <a:prstGeom prst="donut">
            <a:avLst>
              <a:gd name="adj" fmla="val 22978"/>
            </a:avLst>
          </a:prstGeom>
          <a:gradFill>
            <a:gsLst>
              <a:gs pos="0">
                <a:schemeClr val="bg2"/>
              </a:gs>
              <a:gs pos="100000">
                <a:schemeClr val="bg2">
                  <a:alpha val="8000"/>
                </a:schemeClr>
              </a:gs>
              <a:gs pos="71000">
                <a:schemeClr val="bg2">
                  <a:alpha val="30106"/>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solidFill>
                <a:schemeClr val="tx1"/>
              </a:solidFill>
            </a:endParaRPr>
          </a:p>
        </p:txBody>
      </p:sp>
    </p:spTree>
    <p:extLst>
      <p:ext uri="{BB962C8B-B14F-4D97-AF65-F5344CB8AC3E}">
        <p14:creationId xmlns:p14="http://schemas.microsoft.com/office/powerpoint/2010/main" val="108964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F17FCCCF-BBE8-0C1E-D429-E2EDA3178B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5645" y="-1"/>
            <a:ext cx="5066533" cy="2213808"/>
          </a:xfrm>
          <a:prstGeom prst="rect">
            <a:avLst/>
          </a:prstGeom>
        </p:spPr>
      </p:pic>
      <p:pic>
        <p:nvPicPr>
          <p:cNvPr id="8" name="Picture 7" descr="Icon&#10;&#10;Description automatically generated">
            <a:extLst>
              <a:ext uri="{FF2B5EF4-FFF2-40B4-BE49-F238E27FC236}">
                <a16:creationId xmlns:a16="http://schemas.microsoft.com/office/drawing/2014/main" id="{B65ED63C-E29F-F55A-E9AB-094533FDBD3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25853" y="3428999"/>
            <a:ext cx="3866148" cy="3429001"/>
          </a:xfrm>
          <a:prstGeom prst="rect">
            <a:avLst/>
          </a:prstGeom>
        </p:spPr>
      </p:pic>
      <p:sp>
        <p:nvSpPr>
          <p:cNvPr id="3" name="Slide Number Placeholder 2">
            <a:extLst>
              <a:ext uri="{FF2B5EF4-FFF2-40B4-BE49-F238E27FC236}">
                <a16:creationId xmlns:a16="http://schemas.microsoft.com/office/drawing/2014/main" id="{C1FACA38-198E-8C05-27CA-39F5C032A951}"/>
              </a:ext>
            </a:extLst>
          </p:cNvPr>
          <p:cNvSpPr>
            <a:spLocks noGrp="1"/>
          </p:cNvSpPr>
          <p:nvPr>
            <p:ph type="sldNum" sz="quarter" idx="10"/>
          </p:nvPr>
        </p:nvSpPr>
        <p:spPr/>
        <p:txBody>
          <a:bodyPr/>
          <a:lstStyle/>
          <a:p>
            <a:fld id="{7CF625BE-F1B6-C94E-A30B-8E63DE1D6FF2}" type="slidenum">
              <a:rPr lang="sv-SE" smtClean="0"/>
              <a:pPr/>
              <a:t>‹#›</a:t>
            </a:fld>
            <a:endParaRPr lang="sv-SE" dirty="0"/>
          </a:p>
        </p:txBody>
      </p:sp>
      <p:pic>
        <p:nvPicPr>
          <p:cNvPr id="4" name="Picture 3" descr="Logo&#10;&#10;Description automatically generated">
            <a:extLst>
              <a:ext uri="{FF2B5EF4-FFF2-40B4-BE49-F238E27FC236}">
                <a16:creationId xmlns:a16="http://schemas.microsoft.com/office/drawing/2014/main" id="{767F53AD-97C1-9D75-D90C-C4ACCD82D5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81296" y="2685659"/>
            <a:ext cx="5029407" cy="1486681"/>
          </a:xfrm>
          <a:prstGeom prst="rect">
            <a:avLst/>
          </a:prstGeom>
        </p:spPr>
      </p:pic>
      <p:sp>
        <p:nvSpPr>
          <p:cNvPr id="11" name="Rectangle 10">
            <a:extLst>
              <a:ext uri="{FF2B5EF4-FFF2-40B4-BE49-F238E27FC236}">
                <a16:creationId xmlns:a16="http://schemas.microsoft.com/office/drawing/2014/main" id="{FBF237B0-B896-4C5B-DE28-288756316D04}"/>
              </a:ext>
            </a:extLst>
          </p:cNvPr>
          <p:cNvSpPr/>
          <p:nvPr userDrawn="1"/>
        </p:nvSpPr>
        <p:spPr>
          <a:xfrm>
            <a:off x="0" y="5994400"/>
            <a:ext cx="2387600" cy="86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2902469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Ring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9"/>
            <a:ext cx="11157409" cy="543413"/>
          </a:xfrm>
        </p:spPr>
        <p:txBody>
          <a:bodyPr anchor="t"/>
          <a:lstStyle>
            <a:lvl1pPr>
              <a:defRPr spc="-150"/>
            </a:lvl1pPr>
          </a:lstStyle>
          <a:p>
            <a:r>
              <a:rPr lang="en-US" dirty="0"/>
              <a:t>Click to edit Master title style</a:t>
            </a:r>
            <a:endParaRPr lang="en-SE" dirty="0"/>
          </a:p>
        </p:txBody>
      </p:sp>
      <p:pic>
        <p:nvPicPr>
          <p:cNvPr id="6" name="Picture 5" descr="Icon&#10;&#10;Description automatically generated">
            <a:extLst>
              <a:ext uri="{FF2B5EF4-FFF2-40B4-BE49-F238E27FC236}">
                <a16:creationId xmlns:a16="http://schemas.microsoft.com/office/drawing/2014/main" id="{FA1368D6-B8E6-5DE3-8E4A-66D67C7226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Tree>
    <p:extLst>
      <p:ext uri="{BB962C8B-B14F-4D97-AF65-F5344CB8AC3E}">
        <p14:creationId xmlns:p14="http://schemas.microsoft.com/office/powerpoint/2010/main" val="3645522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mall Rin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F74935C-8C0A-6DD2-A987-7834E61F06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514081" y="0"/>
            <a:ext cx="3677920" cy="2685812"/>
          </a:xfrm>
          <a:prstGeom prst="rect">
            <a:avLst/>
          </a:prstGeom>
        </p:spPr>
      </p:pic>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9"/>
            <a:ext cx="11157409" cy="543413"/>
          </a:xfrm>
        </p:spPr>
        <p:txBody>
          <a:bodyPr anchor="t"/>
          <a:lstStyle>
            <a:lvl1pPr>
              <a:defRPr spc="-150"/>
            </a:lvl1pPr>
          </a:lstStyle>
          <a:p>
            <a:r>
              <a:rPr lang="en-US" dirty="0"/>
              <a:t>Click to edit Master title style</a:t>
            </a:r>
            <a:endParaRPr lang="en-SE" dirty="0"/>
          </a:p>
        </p:txBody>
      </p:sp>
    </p:spTree>
    <p:extLst>
      <p:ext uri="{BB962C8B-B14F-4D97-AF65-F5344CB8AC3E}">
        <p14:creationId xmlns:p14="http://schemas.microsoft.com/office/powerpoint/2010/main" val="2265402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79D3BE02-37AC-7C38-812C-4FF6B55DAFFD}"/>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89130" y="6138911"/>
            <a:ext cx="2134800" cy="633402"/>
          </a:xfrm>
          <a:prstGeom prst="rect">
            <a:avLst/>
          </a:prstGeom>
        </p:spPr>
      </p:pic>
      <p:sp>
        <p:nvSpPr>
          <p:cNvPr id="3" name="Platshållare för text 2">
            <a:extLst>
              <a:ext uri="{FF2B5EF4-FFF2-40B4-BE49-F238E27FC236}">
                <a16:creationId xmlns:a16="http://schemas.microsoft.com/office/drawing/2014/main" id="{E44CD9EA-2A96-BD47-89A6-CA87FA3403F0}"/>
              </a:ext>
            </a:extLst>
          </p:cNvPr>
          <p:cNvSpPr>
            <a:spLocks noGrp="1"/>
          </p:cNvSpPr>
          <p:nvPr>
            <p:ph type="body" idx="1"/>
          </p:nvPr>
        </p:nvSpPr>
        <p:spPr>
          <a:xfrm>
            <a:off x="199104" y="1271737"/>
            <a:ext cx="10515600" cy="4025761"/>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6" name="Platshållare för bildnummer 5">
            <a:extLst>
              <a:ext uri="{FF2B5EF4-FFF2-40B4-BE49-F238E27FC236}">
                <a16:creationId xmlns:a16="http://schemas.microsoft.com/office/drawing/2014/main" id="{AF1E7A45-49A3-8F41-AC8C-17ABFE457332}"/>
              </a:ext>
            </a:extLst>
          </p:cNvPr>
          <p:cNvSpPr>
            <a:spLocks noGrp="1"/>
          </p:cNvSpPr>
          <p:nvPr>
            <p:ph type="sldNum" sz="quarter" idx="4"/>
          </p:nvPr>
        </p:nvSpPr>
        <p:spPr>
          <a:xfrm>
            <a:off x="9384323" y="6672256"/>
            <a:ext cx="2743200" cy="123092"/>
          </a:xfrm>
          <a:prstGeom prst="rect">
            <a:avLst/>
          </a:prstGeom>
        </p:spPr>
        <p:txBody>
          <a:bodyPr vert="horz" lIns="91440" tIns="45720" rIns="91440" bIns="45720" rtlCol="0" anchor="ctr"/>
          <a:lstStyle>
            <a:lvl1pPr algn="r">
              <a:defRPr sz="1200" b="0" i="0">
                <a:solidFill>
                  <a:schemeClr val="bg1"/>
                </a:solidFill>
                <a:latin typeface="Inter" panose="02000503000000020004" pitchFamily="2" charset="0"/>
              </a:defRPr>
            </a:lvl1pPr>
          </a:lstStyle>
          <a:p>
            <a:fld id="{7CF625BE-F1B6-C94E-A30B-8E63DE1D6FF2}" type="slidenum">
              <a:rPr lang="sv-SE" smtClean="0"/>
              <a:pPr/>
              <a:t>‹#›</a:t>
            </a:fld>
            <a:endParaRPr lang="sv-SE" dirty="0"/>
          </a:p>
        </p:txBody>
      </p:sp>
      <p:sp>
        <p:nvSpPr>
          <p:cNvPr id="4" name="Title Placeholder 3">
            <a:extLst>
              <a:ext uri="{FF2B5EF4-FFF2-40B4-BE49-F238E27FC236}">
                <a16:creationId xmlns:a16="http://schemas.microsoft.com/office/drawing/2014/main" id="{9FB34773-1F8C-DEE6-98F5-3E1D9EECD925}"/>
              </a:ext>
            </a:extLst>
          </p:cNvPr>
          <p:cNvSpPr>
            <a:spLocks noGrp="1"/>
          </p:cNvSpPr>
          <p:nvPr>
            <p:ph type="title"/>
          </p:nvPr>
        </p:nvSpPr>
        <p:spPr>
          <a:xfrm>
            <a:off x="199104" y="259618"/>
            <a:ext cx="10515600" cy="510734"/>
          </a:xfrm>
          <a:prstGeom prst="rect">
            <a:avLst/>
          </a:prstGeom>
        </p:spPr>
        <p:txBody>
          <a:bodyPr vert="horz" lIns="91440" tIns="45720" rIns="91440" bIns="45720" rtlCol="0" anchor="ctr">
            <a:normAutofit/>
          </a:bodyPr>
          <a:lstStyle/>
          <a:p>
            <a:r>
              <a:rPr lang="en-US"/>
              <a:t>Click to edit Master title style</a:t>
            </a:r>
            <a:endParaRPr lang="en-SE"/>
          </a:p>
        </p:txBody>
      </p:sp>
    </p:spTree>
    <p:extLst>
      <p:ext uri="{BB962C8B-B14F-4D97-AF65-F5344CB8AC3E}">
        <p14:creationId xmlns:p14="http://schemas.microsoft.com/office/powerpoint/2010/main" val="586456827"/>
      </p:ext>
    </p:extLst>
  </p:cSld>
  <p:clrMap bg1="lt1" tx1="dk1" bg2="lt2" tx2="dk2" accent1="accent1" accent2="accent2" accent3="accent3" accent4="accent4" accent5="accent5" accent6="accent6" hlink="hlink" folHlink="folHlink"/>
  <p:sldLayoutIdLst>
    <p:sldLayoutId id="2147483687" r:id="rId1"/>
    <p:sldLayoutId id="2147483674" r:id="rId2"/>
    <p:sldLayoutId id="2147483676" r:id="rId3"/>
    <p:sldLayoutId id="2147483679" r:id="rId4"/>
    <p:sldLayoutId id="2147483688" r:id="rId5"/>
    <p:sldLayoutId id="2147483715" r:id="rId6"/>
    <p:sldLayoutId id="2147483717" r:id="rId7"/>
    <p:sldLayoutId id="2147483718" r:id="rId8"/>
  </p:sldLayoutIdLst>
  <p:hf sldNum="0" hdr="0" ftr="0" dt="0"/>
  <p:txStyles>
    <p:titleStyle>
      <a:lvl1pPr algn="l" defTabSz="914400" rtl="0" eaLnBrk="1" latinLnBrk="0" hangingPunct="1">
        <a:lnSpc>
          <a:spcPct val="90000"/>
        </a:lnSpc>
        <a:spcBef>
          <a:spcPct val="0"/>
        </a:spcBef>
        <a:buNone/>
        <a:defRPr sz="3200" kern="1200">
          <a:solidFill>
            <a:schemeClr val="bg1"/>
          </a:solidFill>
          <a:latin typeface="Inter" panose="02000503000000020004" pitchFamily="2" charset="0"/>
          <a:ea typeface="Inter" panose="02000503000000020004" pitchFamily="2" charset="0"/>
          <a:cs typeface="+mj-cs"/>
        </a:defRPr>
      </a:lvl1pPr>
    </p:titleStyle>
    <p:bodyStyle>
      <a:lvl1pPr marL="228600" indent="-228600" algn="l" defTabSz="914400" rtl="0" eaLnBrk="1" latinLnBrk="0" hangingPunct="1">
        <a:lnSpc>
          <a:spcPct val="90000"/>
        </a:lnSpc>
        <a:spcBef>
          <a:spcPts val="1000"/>
        </a:spcBef>
        <a:buClr>
          <a:schemeClr val="bg2"/>
        </a:buClr>
        <a:buSzPct val="125000"/>
        <a:buFont typeface="Arial" panose="020B0604020202020204" pitchFamily="34" charset="0"/>
        <a:buChar char="•"/>
        <a:defRPr sz="2000" b="0" i="0" kern="1200">
          <a:solidFill>
            <a:schemeClr val="bg1"/>
          </a:solidFill>
          <a:latin typeface="Inter" panose="02000503000000020004" pitchFamily="2" charset="0"/>
          <a:ea typeface="Inter" panose="02000503000000020004" pitchFamily="2" charset="0"/>
          <a:cs typeface="Open Sans" panose="020B0606030504020204" pitchFamily="34" charset="0"/>
        </a:defRPr>
      </a:lvl1pPr>
      <a:lvl2pPr marL="6858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800" b="0" i="0" kern="1200">
          <a:solidFill>
            <a:schemeClr val="bg1"/>
          </a:solidFill>
          <a:latin typeface="Inter" panose="02000503000000020004" pitchFamily="2" charset="0"/>
          <a:ea typeface="Inter" panose="02000503000000020004" pitchFamily="2" charset="0"/>
          <a:cs typeface="Open Sans" panose="020B0606030504020204" pitchFamily="34" charset="0"/>
        </a:defRPr>
      </a:lvl2pPr>
      <a:lvl3pPr marL="11430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600" b="0" i="0" kern="1200">
          <a:solidFill>
            <a:schemeClr val="bg1"/>
          </a:solidFill>
          <a:latin typeface="Inter" panose="02000503000000020004" pitchFamily="2" charset="0"/>
          <a:ea typeface="Inter" panose="02000503000000020004" pitchFamily="2" charset="0"/>
          <a:cs typeface="Open Sans" panose="020B0606030504020204" pitchFamily="34" charset="0"/>
        </a:defRPr>
      </a:lvl3pPr>
      <a:lvl4pPr marL="16002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400" b="0" i="0" kern="1200">
          <a:solidFill>
            <a:schemeClr val="bg1"/>
          </a:solidFill>
          <a:latin typeface="Inter" panose="02000503000000020004" pitchFamily="2" charset="0"/>
          <a:ea typeface="Inter" panose="02000503000000020004" pitchFamily="2"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3C942EB4-02DC-B8B5-936A-6DE69AFD18B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84245" y="6138384"/>
            <a:ext cx="2139238" cy="634719"/>
          </a:xfrm>
          <a:prstGeom prst="rect">
            <a:avLst/>
          </a:prstGeom>
        </p:spPr>
      </p:pic>
      <p:sp>
        <p:nvSpPr>
          <p:cNvPr id="2" name="Platshållare för rubrik 1">
            <a:extLst>
              <a:ext uri="{FF2B5EF4-FFF2-40B4-BE49-F238E27FC236}">
                <a16:creationId xmlns:a16="http://schemas.microsoft.com/office/drawing/2014/main" id="{F9348AF2-DFAF-244B-922D-CE8A824DC984}"/>
              </a:ext>
            </a:extLst>
          </p:cNvPr>
          <p:cNvSpPr>
            <a:spLocks noGrp="1"/>
          </p:cNvSpPr>
          <p:nvPr>
            <p:ph type="title"/>
          </p:nvPr>
        </p:nvSpPr>
        <p:spPr>
          <a:xfrm>
            <a:off x="322384" y="259617"/>
            <a:ext cx="11157409" cy="54341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44CD9EA-2A96-BD47-89A6-CA87FA3403F0}"/>
              </a:ext>
            </a:extLst>
          </p:cNvPr>
          <p:cNvSpPr>
            <a:spLocks noGrp="1"/>
          </p:cNvSpPr>
          <p:nvPr>
            <p:ph type="body" idx="1"/>
          </p:nvPr>
        </p:nvSpPr>
        <p:spPr>
          <a:xfrm>
            <a:off x="322385" y="1538409"/>
            <a:ext cx="10515600" cy="4025761"/>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6" name="Platshållare för bildnummer 5">
            <a:extLst>
              <a:ext uri="{FF2B5EF4-FFF2-40B4-BE49-F238E27FC236}">
                <a16:creationId xmlns:a16="http://schemas.microsoft.com/office/drawing/2014/main" id="{AF1E7A45-49A3-8F41-AC8C-17ABFE457332}"/>
              </a:ext>
            </a:extLst>
          </p:cNvPr>
          <p:cNvSpPr>
            <a:spLocks noGrp="1"/>
          </p:cNvSpPr>
          <p:nvPr>
            <p:ph type="sldNum" sz="quarter" idx="4"/>
          </p:nvPr>
        </p:nvSpPr>
        <p:spPr>
          <a:xfrm>
            <a:off x="9384323" y="6672256"/>
            <a:ext cx="2743200" cy="123092"/>
          </a:xfrm>
          <a:prstGeom prst="rect">
            <a:avLst/>
          </a:prstGeom>
        </p:spPr>
        <p:txBody>
          <a:bodyPr vert="horz" lIns="91440" tIns="45720" rIns="91440" bIns="45720" rtlCol="0" anchor="ctr"/>
          <a:lstStyle>
            <a:lvl1pPr algn="r">
              <a:defRPr sz="1200" b="0" i="0">
                <a:solidFill>
                  <a:schemeClr val="tx2"/>
                </a:solidFill>
                <a:latin typeface="Inter" panose="02000503000000020004" pitchFamily="2" charset="0"/>
              </a:defRPr>
            </a:lvl1pPr>
          </a:lstStyle>
          <a:p>
            <a:fld id="{7CF625BE-F1B6-C94E-A30B-8E63DE1D6FF2}" type="slidenum">
              <a:rPr lang="sv-SE" smtClean="0"/>
              <a:pPr/>
              <a:t>‹#›</a:t>
            </a:fld>
            <a:endParaRPr lang="sv-SE" dirty="0"/>
          </a:p>
        </p:txBody>
      </p:sp>
    </p:spTree>
    <p:extLst>
      <p:ext uri="{BB962C8B-B14F-4D97-AF65-F5344CB8AC3E}">
        <p14:creationId xmlns:p14="http://schemas.microsoft.com/office/powerpoint/2010/main" val="3552120280"/>
      </p:ext>
    </p:extLst>
  </p:cSld>
  <p:clrMap bg1="lt1" tx1="dk1" bg2="lt2" tx2="dk2" accent1="accent1" accent2="accent2" accent3="accent3" accent4="accent4" accent5="accent5" accent6="accent6" hlink="hlink" folHlink="folHlink"/>
  <p:sldLayoutIdLst>
    <p:sldLayoutId id="2147483703" r:id="rId1"/>
    <p:sldLayoutId id="2147483712" r:id="rId2"/>
    <p:sldLayoutId id="2147483714" r:id="rId3"/>
    <p:sldLayoutId id="2147483704" r:id="rId4"/>
    <p:sldLayoutId id="2147483705" r:id="rId5"/>
    <p:sldLayoutId id="2147483707" r:id="rId6"/>
  </p:sldLayoutIdLst>
  <p:hf sldNum="0" hdr="0" ftr="0" dt="0"/>
  <p:txStyles>
    <p:titleStyle>
      <a:lvl1pPr algn="l" defTabSz="914400" rtl="0" eaLnBrk="1" latinLnBrk="0" hangingPunct="1">
        <a:lnSpc>
          <a:spcPct val="90000"/>
        </a:lnSpc>
        <a:spcBef>
          <a:spcPct val="0"/>
        </a:spcBef>
        <a:buNone/>
        <a:defRPr sz="3200" b="0" i="0" kern="1200">
          <a:solidFill>
            <a:srgbClr val="28514C"/>
          </a:solidFill>
          <a:latin typeface="Inter" panose="02000503000000020004" pitchFamily="2" charset="0"/>
          <a:ea typeface="+mj-ea"/>
          <a:cs typeface="+mj-cs"/>
        </a:defRPr>
      </a:lvl1pPr>
    </p:titleStyle>
    <p:bodyStyle>
      <a:lvl1pPr marL="228600" indent="-228600" algn="l" defTabSz="914400" rtl="0" eaLnBrk="1" latinLnBrk="0" hangingPunct="1">
        <a:lnSpc>
          <a:spcPct val="90000"/>
        </a:lnSpc>
        <a:spcBef>
          <a:spcPts val="1000"/>
        </a:spcBef>
        <a:buClr>
          <a:srgbClr val="62E9A4"/>
        </a:buClr>
        <a:buSzPct val="125000"/>
        <a:buFont typeface="Arial" panose="020B0604020202020204" pitchFamily="34" charset="0"/>
        <a:buChar char="•"/>
        <a:defRPr sz="2000" b="0" i="0" kern="1200">
          <a:solidFill>
            <a:schemeClr val="tx2"/>
          </a:solidFill>
          <a:latin typeface="Inter" panose="02000503000000020004" pitchFamily="2" charset="0"/>
          <a:ea typeface="Inter" panose="02000503000000020004" pitchFamily="2" charset="0"/>
          <a:cs typeface="Open Sans" panose="020B0606030504020204" pitchFamily="34" charset="0"/>
        </a:defRPr>
      </a:lvl1pPr>
      <a:lvl2pPr marL="6858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800" b="0" i="0" kern="1200">
          <a:solidFill>
            <a:schemeClr val="tx2"/>
          </a:solidFill>
          <a:latin typeface="Inter" panose="02000503000000020004" pitchFamily="2" charset="0"/>
          <a:ea typeface="Inter" panose="02000503000000020004" pitchFamily="2" charset="0"/>
          <a:cs typeface="Open Sans" panose="020B0606030504020204" pitchFamily="34" charset="0"/>
        </a:defRPr>
      </a:lvl2pPr>
      <a:lvl3pPr marL="11430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600" b="0" i="0" kern="1200">
          <a:solidFill>
            <a:schemeClr val="tx2"/>
          </a:solidFill>
          <a:latin typeface="Inter" panose="02000503000000020004" pitchFamily="2" charset="0"/>
          <a:ea typeface="Inter" panose="02000503000000020004" pitchFamily="2" charset="0"/>
          <a:cs typeface="Open Sans" panose="020B0606030504020204" pitchFamily="34" charset="0"/>
        </a:defRPr>
      </a:lvl3pPr>
      <a:lvl4pPr marL="16002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400" b="0" i="0" kern="1200">
          <a:solidFill>
            <a:schemeClr val="tx2"/>
          </a:solidFill>
          <a:latin typeface="Inter" panose="02000503000000020004" pitchFamily="2" charset="0"/>
          <a:ea typeface="Inter" panose="02000503000000020004" pitchFamily="2"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4.wdp"/><Relationship Id="rId3" Type="http://schemas.openxmlformats.org/officeDocument/2006/relationships/image" Target="../media/image28.jpeg"/><Relationship Id="rId7" Type="http://schemas.openxmlformats.org/officeDocument/2006/relationships/image" Target="../media/image31.jpeg"/><Relationship Id="rId12"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30.png"/><Relationship Id="rId15" Type="http://schemas.microsoft.com/office/2007/relationships/hdphoto" Target="../media/hdphoto5.wdp"/><Relationship Id="rId10" Type="http://schemas.openxmlformats.org/officeDocument/2006/relationships/image" Target="../media/image33.png"/><Relationship Id="rId4" Type="http://schemas.openxmlformats.org/officeDocument/2006/relationships/image" Target="../media/image29.jpeg"/><Relationship Id="rId9" Type="http://schemas.microsoft.com/office/2007/relationships/hdphoto" Target="../media/hdphoto2.wdp"/><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1.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UEQTKBao-qw?feature=oembed" TargetMode="External"/><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app.bioservo.clou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png"/><Relationship Id="rId4"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2340/16501977-2650"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puH4r0hzWoE?feature=oembed" TargetMode="External"/><Relationship Id="rId5" Type="http://schemas.openxmlformats.org/officeDocument/2006/relationships/image" Target="../media/image13.pn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77.png"/><Relationship Id="rId5" Type="http://schemas.microsoft.com/office/2007/relationships/hdphoto" Target="../media/hdphoto9.wdp"/><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82.svg"/><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notesSlide" Target="../notesSlides/notesSlide2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N8ZkB443JQ0?feature=oembed" TargetMode="External"/><Relationship Id="rId1" Type="http://schemas.openxmlformats.org/officeDocument/2006/relationships/video" Target="https://www.youtube.com/embed/HvjoCkory2U?feature=oembed"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bnX8qJr_FYM?feature=oembed" TargetMode="External"/><Relationship Id="rId1" Type="http://schemas.openxmlformats.org/officeDocument/2006/relationships/video" Target="https://www.youtube.com/embed/rmChjYNtNmg?feature=oembed" TargetMode="External"/><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93D02DB-0DCC-6987-8876-5DA5B13ADC98}"/>
              </a:ext>
            </a:extLst>
          </p:cNvPr>
          <p:cNvPicPr>
            <a:picLocks noChangeAspect="1"/>
          </p:cNvPicPr>
          <p:nvPr/>
        </p:nvPicPr>
        <p:blipFill>
          <a:blip r:embed="rId3" cstate="screen">
            <a:extLst>
              <a:ext uri="{28A0092B-C50C-407E-A947-70E740481C1C}">
                <a14:useLocalDpi xmlns:a14="http://schemas.microsoft.com/office/drawing/2010/main"/>
              </a:ext>
            </a:extLst>
          </a:blip>
          <a:srcRect b="-171"/>
          <a:stretch>
            <a:fillRect/>
          </a:stretch>
        </p:blipFill>
        <p:spPr>
          <a:xfrm>
            <a:off x="5914416" y="568862"/>
            <a:ext cx="6900661" cy="5739863"/>
          </a:xfrm>
          <a:prstGeom prst="roundRect">
            <a:avLst>
              <a:gd name="adj" fmla="val 3255"/>
            </a:avLst>
          </a:prstGeom>
          <a:ln>
            <a:noFill/>
          </a:ln>
          <a:effectLst/>
          <a:scene3d>
            <a:camera prst="orthographicFront"/>
            <a:lightRig rig="contrasting" dir="t">
              <a:rot lat="0" lon="0" rev="4200000"/>
            </a:lightRig>
          </a:scene3d>
          <a:sp3d prstMaterial="plastic">
            <a:extrusionClr>
              <a:srgbClr val="FF0000"/>
            </a:extrusionClr>
            <a:contourClr>
              <a:srgbClr val="FF0000"/>
            </a:contourClr>
          </a:sp3d>
        </p:spPr>
      </p:pic>
      <p:sp>
        <p:nvSpPr>
          <p:cNvPr id="11" name="TextBox 10">
            <a:extLst>
              <a:ext uri="{FF2B5EF4-FFF2-40B4-BE49-F238E27FC236}">
                <a16:creationId xmlns:a16="http://schemas.microsoft.com/office/drawing/2014/main" id="{D20FA514-615F-748D-BEE6-A6FF4C37C543}"/>
              </a:ext>
            </a:extLst>
          </p:cNvPr>
          <p:cNvSpPr txBox="1"/>
          <p:nvPr/>
        </p:nvSpPr>
        <p:spPr>
          <a:xfrm>
            <a:off x="969484" y="6422834"/>
            <a:ext cx="184731" cy="369332"/>
          </a:xfrm>
          <a:prstGeom prst="rect">
            <a:avLst/>
          </a:prstGeom>
          <a:noFill/>
        </p:spPr>
        <p:txBody>
          <a:bodyPr wrap="none" rtlCol="0">
            <a:spAutoFit/>
          </a:bodyPr>
          <a:lstStyle/>
          <a:p>
            <a:endParaRPr lang="en-SE"/>
          </a:p>
        </p:txBody>
      </p:sp>
      <p:sp>
        <p:nvSpPr>
          <p:cNvPr id="5" name="Title 4">
            <a:extLst>
              <a:ext uri="{FF2B5EF4-FFF2-40B4-BE49-F238E27FC236}">
                <a16:creationId xmlns:a16="http://schemas.microsoft.com/office/drawing/2014/main" id="{F1952DB2-3647-EEF1-B747-307DA6E169BD}"/>
              </a:ext>
            </a:extLst>
          </p:cNvPr>
          <p:cNvSpPr>
            <a:spLocks noGrp="1"/>
          </p:cNvSpPr>
          <p:nvPr>
            <p:ph type="title"/>
          </p:nvPr>
        </p:nvSpPr>
        <p:spPr/>
        <p:txBody>
          <a:bodyPr/>
          <a:lstStyle/>
          <a:p>
            <a:pPr>
              <a:lnSpc>
                <a:spcPct val="100000"/>
              </a:lnSpc>
              <a:spcBef>
                <a:spcPts val="600"/>
              </a:spcBef>
              <a:spcAft>
                <a:spcPts val="600"/>
              </a:spcAft>
            </a:pPr>
            <a:r>
              <a:rPr lang="en-US" sz="4800" spc="-190" dirty="0"/>
              <a:t>Empowering people with</a:t>
            </a:r>
            <a:br>
              <a:rPr lang="en-US" sz="4800" spc="-190" dirty="0"/>
            </a:br>
            <a:r>
              <a:rPr lang="en-US" sz="4800" spc="-190" dirty="0"/>
              <a:t>impaired hand function</a:t>
            </a:r>
            <a:endParaRPr lang="en-SE" sz="4800" dirty="0"/>
          </a:p>
        </p:txBody>
      </p:sp>
    </p:spTree>
    <p:extLst>
      <p:ext uri="{BB962C8B-B14F-4D97-AF65-F5344CB8AC3E}">
        <p14:creationId xmlns:p14="http://schemas.microsoft.com/office/powerpoint/2010/main" val="46746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3790B8-1FAC-BA01-E587-490B669B1CDD}"/>
              </a:ext>
            </a:extLst>
          </p:cNvPr>
          <p:cNvSpPr>
            <a:spLocks noGrp="1"/>
          </p:cNvSpPr>
          <p:nvPr>
            <p:ph type="title"/>
          </p:nvPr>
        </p:nvSpPr>
        <p:spPr/>
        <p:txBody>
          <a:bodyPr>
            <a:normAutofit/>
          </a:bodyPr>
          <a:lstStyle/>
          <a:p>
            <a:r>
              <a:rPr lang="en-US" dirty="0">
                <a:latin typeface="Inter"/>
              </a:rPr>
              <a:t>Two Wearing Options For Personalized Support</a:t>
            </a:r>
            <a:endParaRPr lang="en-US" noProof="0" dirty="0"/>
          </a:p>
        </p:txBody>
      </p:sp>
      <p:sp>
        <p:nvSpPr>
          <p:cNvPr id="5" name="Content Placeholder 4">
            <a:extLst>
              <a:ext uri="{FF2B5EF4-FFF2-40B4-BE49-F238E27FC236}">
                <a16:creationId xmlns:a16="http://schemas.microsoft.com/office/drawing/2014/main" id="{473A9253-87C9-CA3B-6D78-5BCF980BE60B}"/>
              </a:ext>
            </a:extLst>
          </p:cNvPr>
          <p:cNvSpPr>
            <a:spLocks noGrp="1"/>
          </p:cNvSpPr>
          <p:nvPr>
            <p:ph sz="half" idx="1"/>
          </p:nvPr>
        </p:nvSpPr>
        <p:spPr/>
        <p:txBody>
          <a:bodyPr vert="horz" lIns="91440" tIns="45720" rIns="91440" bIns="45720" rtlCol="0" anchor="t">
            <a:normAutofit/>
          </a:bodyPr>
          <a:lstStyle/>
          <a:p>
            <a:r>
              <a:rPr lang="en-US">
                <a:latin typeface="Inter"/>
                <a:cs typeface="Open Sans"/>
              </a:rPr>
              <a:t>You can choose to select support for either the index and middle fingers, or the middle and ring fingers</a:t>
            </a:r>
          </a:p>
          <a:p>
            <a:pPr marL="0" indent="0">
              <a:buNone/>
            </a:pPr>
            <a:endParaRPr lang="en-US"/>
          </a:p>
          <a:p>
            <a:r>
              <a:rPr lang="en-US">
                <a:latin typeface="Inter"/>
                <a:cs typeface="Open Sans"/>
              </a:rPr>
              <a:t>Enables individuals with varying hand impairments to benefit from the glove</a:t>
            </a:r>
            <a:br>
              <a:rPr lang="en-US"/>
            </a:br>
            <a:endParaRPr lang="en-US"/>
          </a:p>
          <a:p>
            <a:r>
              <a:rPr lang="en-US">
                <a:latin typeface="Inter"/>
                <a:cs typeface="Open Sans"/>
              </a:rPr>
              <a:t>Wearing options allow flexibility to support different activities</a:t>
            </a:r>
            <a:endParaRPr lang="en-US"/>
          </a:p>
          <a:p>
            <a:endParaRPr lang="en-US"/>
          </a:p>
          <a:p>
            <a:pPr marL="0" indent="0">
              <a:buNone/>
            </a:pPr>
            <a:endParaRPr lang="en-US"/>
          </a:p>
          <a:p>
            <a:endParaRPr lang="en-SE"/>
          </a:p>
        </p:txBody>
      </p:sp>
      <p:pic>
        <p:nvPicPr>
          <p:cNvPr id="4" name="Picture 3">
            <a:extLst>
              <a:ext uri="{FF2B5EF4-FFF2-40B4-BE49-F238E27FC236}">
                <a16:creationId xmlns:a16="http://schemas.microsoft.com/office/drawing/2014/main" id="{B5751928-AAE9-E4F4-7193-406C719B77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9359" y="1106262"/>
            <a:ext cx="5677273" cy="4128557"/>
          </a:xfrm>
          <a:prstGeom prst="roundRect">
            <a:avLst>
              <a:gd name="adj" fmla="val 6796"/>
            </a:avLst>
          </a:prstGeom>
        </p:spPr>
      </p:pic>
    </p:spTree>
    <p:extLst>
      <p:ext uri="{BB962C8B-B14F-4D97-AF65-F5344CB8AC3E}">
        <p14:creationId xmlns:p14="http://schemas.microsoft.com/office/powerpoint/2010/main" val="759963225"/>
      </p:ext>
    </p:extLst>
  </p:cSld>
  <p:clrMapOvr>
    <a:masterClrMapping/>
  </p:clrMapOvr>
  <mc:AlternateContent xmlns:mc="http://schemas.openxmlformats.org/markup-compatibility/2006" xmlns:p14="http://schemas.microsoft.com/office/powerpoint/2010/main">
    <mc:Choice Requires="p14">
      <p:transition spd="slow" p14:dur="2000" advTm="25547"/>
    </mc:Choice>
    <mc:Fallback xmlns="">
      <p:transition spd="slow" advTm="2554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3790B8-1FAC-BA01-E587-490B669B1CDD}"/>
              </a:ext>
            </a:extLst>
          </p:cNvPr>
          <p:cNvSpPr>
            <a:spLocks noGrp="1"/>
          </p:cNvSpPr>
          <p:nvPr>
            <p:ph type="title"/>
          </p:nvPr>
        </p:nvSpPr>
        <p:spPr/>
        <p:txBody>
          <a:bodyPr>
            <a:normAutofit/>
          </a:bodyPr>
          <a:lstStyle/>
          <a:p>
            <a:r>
              <a:rPr lang="en-US" noProof="0">
                <a:latin typeface="Inter"/>
              </a:rPr>
              <a:t>Supports </a:t>
            </a:r>
            <a:r>
              <a:rPr lang="en-US">
                <a:latin typeface="Inter"/>
              </a:rPr>
              <a:t>Varying Functional Grip Patterns</a:t>
            </a:r>
            <a:endParaRPr lang="en-US" noProof="0"/>
          </a:p>
        </p:txBody>
      </p:sp>
      <p:pic>
        <p:nvPicPr>
          <p:cNvPr id="7" name="Platshållare för innehåll 6">
            <a:extLst>
              <a:ext uri="{FF2B5EF4-FFF2-40B4-BE49-F238E27FC236}">
                <a16:creationId xmlns:a16="http://schemas.microsoft.com/office/drawing/2014/main" id="{A4E1704C-796B-7ADA-5A0C-E91FA895BD7B}"/>
              </a:ext>
            </a:extLst>
          </p:cNvPr>
          <p:cNvPicPr>
            <a:picLocks noGrp="1" noChangeAspect="1"/>
          </p:cNvPicPr>
          <p:nvPr>
            <p:ph idx="4294967295"/>
          </p:nvPr>
        </p:nvPicPr>
        <p:blipFill>
          <a:blip r:embed="rId3" cstate="screen">
            <a:extLst>
              <a:ext uri="{28A0092B-C50C-407E-A947-70E740481C1C}">
                <a14:useLocalDpi xmlns:a14="http://schemas.microsoft.com/office/drawing/2010/main"/>
              </a:ext>
            </a:extLst>
          </a:blip>
          <a:srcRect/>
          <a:stretch>
            <a:fillRect/>
          </a:stretch>
        </p:blipFill>
        <p:spPr>
          <a:xfrm>
            <a:off x="762246" y="1780348"/>
            <a:ext cx="2452688" cy="1635125"/>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9" name="Bildobjekt 8" descr="En bild som visar person, klädsel, spänne, svart&#10;&#10;Automatiskt genererad beskrivning">
            <a:extLst>
              <a:ext uri="{FF2B5EF4-FFF2-40B4-BE49-F238E27FC236}">
                <a16:creationId xmlns:a16="http://schemas.microsoft.com/office/drawing/2014/main" id="{2FA622BA-8B22-8F32-D465-9DE1C60BF2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25154" y="1780865"/>
            <a:ext cx="2451912" cy="1634608"/>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1" name="Bildobjekt 10">
            <a:extLst>
              <a:ext uri="{FF2B5EF4-FFF2-40B4-BE49-F238E27FC236}">
                <a16:creationId xmlns:a16="http://schemas.microsoft.com/office/drawing/2014/main" id="{A378320F-B2F6-49EA-BC53-77E602FFC3FF}"/>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62428" y="3828806"/>
            <a:ext cx="2452506" cy="1635004"/>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3" name="Bildobjekt 12" descr="En bild som visar verktyg, person&#10;&#10;Automatiskt genererad beskrivning">
            <a:extLst>
              <a:ext uri="{FF2B5EF4-FFF2-40B4-BE49-F238E27FC236}">
                <a16:creationId xmlns:a16="http://schemas.microsoft.com/office/drawing/2014/main" id="{E93FCCBD-E471-56CB-5DF6-991F8BE8786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17772" y="3824281"/>
            <a:ext cx="2459294" cy="1639529"/>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5" name="Bildobjekt 14">
            <a:extLst>
              <a:ext uri="{FF2B5EF4-FFF2-40B4-BE49-F238E27FC236}">
                <a16:creationId xmlns:a16="http://schemas.microsoft.com/office/drawing/2014/main" id="{0E25D9D4-9F5D-F70E-0F23-AAA56864787D}"/>
              </a:ext>
            </a:extLst>
          </p:cNvPr>
          <p:cNvPicPr>
            <a:picLocks noChangeAspect="1"/>
          </p:cNvPicPr>
          <p:nvPr/>
        </p:nvPicPr>
        <p:blipFill>
          <a:blip r:embed="rId8" cstate="screen">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078658" y="1780865"/>
            <a:ext cx="2451912" cy="1634608"/>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7" name="Bildobjekt 16">
            <a:extLst>
              <a:ext uri="{FF2B5EF4-FFF2-40B4-BE49-F238E27FC236}">
                <a16:creationId xmlns:a16="http://schemas.microsoft.com/office/drawing/2014/main" id="{E02106F6-3FC9-FA63-4FA4-2954F4A20FA9}"/>
              </a:ext>
            </a:extLst>
          </p:cNvPr>
          <p:cNvPicPr>
            <a:picLocks noChangeAspect="1"/>
          </p:cNvPicPr>
          <p:nvPr/>
        </p:nvPicPr>
        <p:blipFill>
          <a:blip r:embed="rId10" cstate="screen">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078658" y="3818921"/>
            <a:ext cx="2467333" cy="1644889"/>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9" name="Bildobjekt 18">
            <a:extLst>
              <a:ext uri="{FF2B5EF4-FFF2-40B4-BE49-F238E27FC236}">
                <a16:creationId xmlns:a16="http://schemas.microsoft.com/office/drawing/2014/main" id="{C159DF32-7448-C056-1D3C-D81E8D85C8D2}"/>
              </a:ext>
            </a:extLst>
          </p:cNvPr>
          <p:cNvPicPr>
            <a:picLocks noChangeAspect="1"/>
          </p:cNvPicPr>
          <p:nvPr/>
        </p:nvPicPr>
        <p:blipFill>
          <a:blip r:embed="rId12" cstate="screen">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732162" y="1780865"/>
            <a:ext cx="2451912" cy="1634608"/>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21" name="Bildobjekt 20">
            <a:extLst>
              <a:ext uri="{FF2B5EF4-FFF2-40B4-BE49-F238E27FC236}">
                <a16:creationId xmlns:a16="http://schemas.microsoft.com/office/drawing/2014/main" id="{D5D79F7F-3581-E644-32BB-B1F43699F758}"/>
              </a:ext>
            </a:extLst>
          </p:cNvPr>
          <p:cNvPicPr>
            <a:picLocks noChangeAspect="1"/>
          </p:cNvPicPr>
          <p:nvPr/>
        </p:nvPicPr>
        <p:blipFill>
          <a:blip r:embed="rId14" cstate="screen">
            <a:extLst>
              <a:ext uri="{BEBA8EAE-BF5A-486C-A8C5-ECC9F3942E4B}">
                <a14:imgProps xmlns:a14="http://schemas.microsoft.com/office/drawing/2010/main">
                  <a14:imgLayer r:embed="rId1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747583" y="3828806"/>
            <a:ext cx="2467333" cy="1644888"/>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spTree>
    <p:extLst>
      <p:ext uri="{BB962C8B-B14F-4D97-AF65-F5344CB8AC3E}">
        <p14:creationId xmlns:p14="http://schemas.microsoft.com/office/powerpoint/2010/main" val="3991606945"/>
      </p:ext>
    </p:extLst>
  </p:cSld>
  <p:clrMapOvr>
    <a:masterClrMapping/>
  </p:clrMapOvr>
  <mc:AlternateContent xmlns:mc="http://schemas.openxmlformats.org/markup-compatibility/2006" xmlns:p14="http://schemas.microsoft.com/office/powerpoint/2010/main">
    <mc:Choice Requires="p14">
      <p:transition spd="slow" p14:dur="2000" advTm="25547"/>
    </mc:Choice>
    <mc:Fallback xmlns="">
      <p:transition spd="slow" advTm="2554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CF320-9663-767E-A181-93F332DC5D55}"/>
              </a:ext>
            </a:extLst>
          </p:cNvPr>
          <p:cNvSpPr>
            <a:spLocks noGrp="1"/>
          </p:cNvSpPr>
          <p:nvPr>
            <p:ph type="title"/>
          </p:nvPr>
        </p:nvSpPr>
        <p:spPr/>
        <p:txBody>
          <a:bodyPr/>
          <a:lstStyle/>
          <a:p>
            <a:r>
              <a:rPr lang="en-US"/>
              <a:t>Carbonhand  - how the system works</a:t>
            </a:r>
            <a:endParaRPr lang="en-SE"/>
          </a:p>
        </p:txBody>
      </p:sp>
      <p:sp>
        <p:nvSpPr>
          <p:cNvPr id="3" name="Content Placeholder 2">
            <a:extLst>
              <a:ext uri="{FF2B5EF4-FFF2-40B4-BE49-F238E27FC236}">
                <a16:creationId xmlns:a16="http://schemas.microsoft.com/office/drawing/2014/main" id="{B39A1487-345F-0F54-19BB-F2EE0C24D5C2}"/>
              </a:ext>
            </a:extLst>
          </p:cNvPr>
          <p:cNvSpPr>
            <a:spLocks noGrp="1"/>
          </p:cNvSpPr>
          <p:nvPr>
            <p:ph idx="1"/>
          </p:nvPr>
        </p:nvSpPr>
        <p:spPr>
          <a:xfrm>
            <a:off x="205367" y="1106262"/>
            <a:ext cx="4410344" cy="4025761"/>
          </a:xfrm>
        </p:spPr>
        <p:txBody>
          <a:bodyPr>
            <a:normAutofit/>
          </a:bodyPr>
          <a:lstStyle/>
          <a:p>
            <a:r>
              <a:rPr lang="en-US" dirty="0"/>
              <a:t>The sensors in the glove provide input when pressure is applied</a:t>
            </a:r>
          </a:p>
          <a:p>
            <a:r>
              <a:rPr lang="en-US" dirty="0"/>
              <a:t>The power from the motors is transferred through artificial tendons in the glove</a:t>
            </a:r>
          </a:p>
          <a:p>
            <a:r>
              <a:rPr lang="en-US" dirty="0"/>
              <a:t>The behavior of the glove is controlled by a sophisticated control system</a:t>
            </a:r>
          </a:p>
          <a:p>
            <a:r>
              <a:rPr lang="en-US" dirty="0"/>
              <a:t>The behavior can be customized for each individual user </a:t>
            </a:r>
            <a:endParaRPr lang="en-SE" dirty="0"/>
          </a:p>
        </p:txBody>
      </p:sp>
      <p:pic>
        <p:nvPicPr>
          <p:cNvPr id="4" name="Carbonhand_Animation_1563x568_ENG">
            <a:hlinkClick r:id="" action="ppaction://media"/>
            <a:extLst>
              <a:ext uri="{FF2B5EF4-FFF2-40B4-BE49-F238E27FC236}">
                <a16:creationId xmlns:a16="http://schemas.microsoft.com/office/drawing/2014/main" id="{E3004827-2647-9C23-7622-6B451E78C22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46064"/>
          <a:stretch/>
        </p:blipFill>
        <p:spPr>
          <a:xfrm>
            <a:off x="5966539" y="1106262"/>
            <a:ext cx="5905501" cy="3980653"/>
          </a:xfrm>
          <a:prstGeom prst="rect">
            <a:avLst/>
          </a:prstGeom>
        </p:spPr>
      </p:pic>
    </p:spTree>
    <p:extLst>
      <p:ext uri="{BB962C8B-B14F-4D97-AF65-F5344CB8AC3E}">
        <p14:creationId xmlns:p14="http://schemas.microsoft.com/office/powerpoint/2010/main" val="260599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077C770C-9110-ADDC-A3FA-02FA436C91EE}"/>
              </a:ext>
            </a:extLst>
          </p:cNvPr>
          <p:cNvSpPr/>
          <p:nvPr/>
        </p:nvSpPr>
        <p:spPr>
          <a:xfrm>
            <a:off x="290544" y="1078362"/>
            <a:ext cx="6375117" cy="4701276"/>
          </a:xfrm>
          <a:prstGeom prst="roundRect">
            <a:avLst>
              <a:gd name="adj" fmla="val 405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13" descr="A hand wearing a glove with green lights&#10;&#10;Description automatically generated with low confidence">
            <a:extLst>
              <a:ext uri="{FF2B5EF4-FFF2-40B4-BE49-F238E27FC236}">
                <a16:creationId xmlns:a16="http://schemas.microsoft.com/office/drawing/2014/main" id="{0786056C-95EC-4556-38D7-2BC6645D97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290544" y="1166647"/>
            <a:ext cx="6110256" cy="4515245"/>
          </a:xfrm>
          <a:prstGeom prst="rect">
            <a:avLst/>
          </a:prstGeom>
        </p:spPr>
      </p:pic>
      <p:sp>
        <p:nvSpPr>
          <p:cNvPr id="3" name="TextBox 39">
            <a:extLst>
              <a:ext uri="{FF2B5EF4-FFF2-40B4-BE49-F238E27FC236}">
                <a16:creationId xmlns:a16="http://schemas.microsoft.com/office/drawing/2014/main" id="{C04867D2-645F-DD0B-DA99-E928D6DA578C}"/>
              </a:ext>
            </a:extLst>
          </p:cNvPr>
          <p:cNvSpPr txBox="1"/>
          <p:nvPr/>
        </p:nvSpPr>
        <p:spPr>
          <a:xfrm>
            <a:off x="7337981" y="2950375"/>
            <a:ext cx="4136624" cy="871008"/>
          </a:xfrm>
          <a:prstGeom prst="rect">
            <a:avLst/>
          </a:prstGeom>
          <a:noFill/>
        </p:spPr>
        <p:txBody>
          <a:bodyPr wrap="square" rtlCol="0">
            <a:spAutoFit/>
          </a:bodyPr>
          <a:lstStyle/>
          <a:p>
            <a:pPr marL="0" marR="0" lvl="0" indent="0" algn="l" defTabSz="914400" rtl="0" eaLnBrk="0" fontAlgn="base" latinLnBrk="0" hangingPunct="0">
              <a:lnSpc>
                <a:spcPct val="95000"/>
              </a:lnSpc>
              <a:spcBef>
                <a:spcPct val="0"/>
              </a:spcBef>
              <a:spcAft>
                <a:spcPts val="600"/>
              </a:spcAft>
              <a:buClrTx/>
              <a:buSzTx/>
              <a:buFontTx/>
              <a:buNone/>
              <a:tabLst/>
              <a:defRPr/>
            </a:pPr>
            <a:r>
              <a:rPr kumimoji="0" lang="en-GB" sz="2000" u="none" strike="noStrike" kern="1200" cap="none" spc="-50" normalizeH="0" baseline="0" dirty="0">
                <a:ln>
                  <a:noFill/>
                </a:ln>
                <a:solidFill>
                  <a:schemeClr val="bg2"/>
                </a:solidFill>
                <a:effectLst/>
                <a:uLnTx/>
                <a:uFillTx/>
                <a:latin typeface="Inter" panose="02000503000000020004" pitchFamily="2" charset="0"/>
                <a:ea typeface="+mn-ea"/>
                <a:cs typeface="+mn-cs"/>
              </a:rPr>
              <a:t>2:</a:t>
            </a:r>
            <a:r>
              <a:rPr kumimoji="0" lang="en-GB" sz="2000" u="none" strike="noStrike" kern="1200" cap="none" spc="-50" normalizeH="0" baseline="0" dirty="0">
                <a:ln>
                  <a:noFill/>
                </a:ln>
                <a:solidFill>
                  <a:schemeClr val="bg1"/>
                </a:solidFill>
                <a:effectLst/>
                <a:uLnTx/>
                <a:uFillTx/>
                <a:latin typeface="Inter" panose="02000503000000020004" pitchFamily="2" charset="0"/>
                <a:ea typeface="+mn-ea"/>
                <a:cs typeface="+mn-cs"/>
              </a:rPr>
              <a:t> Artificial tendons</a:t>
            </a:r>
          </a:p>
          <a:p>
            <a:pPr marL="0" marR="0" lvl="0" indent="0" algn="l" defTabSz="914400" rtl="0" eaLnBrk="0" fontAlgn="base" latinLnBrk="0" hangingPunct="0">
              <a:lnSpc>
                <a:spcPct val="95000"/>
              </a:lnSpc>
              <a:spcBef>
                <a:spcPct val="0"/>
              </a:spcBef>
              <a:spcAft>
                <a:spcPts val="600"/>
              </a:spcAft>
              <a:buClrTx/>
              <a:buSzTx/>
              <a:buFontTx/>
              <a:buNone/>
              <a:tabLst>
                <a:tab pos="269875" algn="l"/>
              </a:tabLst>
              <a:defRPr/>
            </a:pP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Transfers the forces from the power unit to the </a:t>
            </a:r>
            <a:b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fingers in a natural grip movement</a:t>
            </a:r>
          </a:p>
        </p:txBody>
      </p:sp>
      <p:sp>
        <p:nvSpPr>
          <p:cNvPr id="4" name="TextBox 40">
            <a:extLst>
              <a:ext uri="{FF2B5EF4-FFF2-40B4-BE49-F238E27FC236}">
                <a16:creationId xmlns:a16="http://schemas.microsoft.com/office/drawing/2014/main" id="{E6E0807E-CFC7-1BDB-906A-E42B900B39F5}"/>
              </a:ext>
            </a:extLst>
          </p:cNvPr>
          <p:cNvSpPr txBox="1"/>
          <p:nvPr/>
        </p:nvSpPr>
        <p:spPr>
          <a:xfrm>
            <a:off x="7337982" y="4270571"/>
            <a:ext cx="4259286" cy="871008"/>
          </a:xfrm>
          <a:prstGeom prst="rect">
            <a:avLst/>
          </a:prstGeom>
          <a:noFill/>
        </p:spPr>
        <p:txBody>
          <a:bodyPr wrap="square" rtlCol="0">
            <a:spAutoFit/>
          </a:bodyPr>
          <a:lstStyle/>
          <a:p>
            <a:pPr marL="0" marR="0" lvl="0" indent="0" algn="l" defTabSz="914400" rtl="0" eaLnBrk="0" fontAlgn="base" latinLnBrk="0" hangingPunct="0">
              <a:lnSpc>
                <a:spcPct val="95000"/>
              </a:lnSpc>
              <a:spcBef>
                <a:spcPct val="0"/>
              </a:spcBef>
              <a:spcAft>
                <a:spcPts val="600"/>
              </a:spcAft>
              <a:buClrTx/>
              <a:buSzTx/>
              <a:buFontTx/>
              <a:buNone/>
              <a:tabLst/>
              <a:defRPr/>
            </a:pPr>
            <a:r>
              <a:rPr lang="en-GB" sz="2000" spc="-50" dirty="0">
                <a:solidFill>
                  <a:schemeClr val="bg2"/>
                </a:solidFill>
                <a:latin typeface="Inter" panose="02000503000000020004" pitchFamily="2" charset="0"/>
              </a:rPr>
              <a:t>3:</a:t>
            </a:r>
            <a:r>
              <a:rPr lang="en-GB" sz="2000" spc="-50" dirty="0">
                <a:solidFill>
                  <a:schemeClr val="bg1"/>
                </a:solidFill>
                <a:latin typeface="Inter" panose="02000503000000020004" pitchFamily="2" charset="0"/>
              </a:rPr>
              <a:t> Control pad</a:t>
            </a:r>
          </a:p>
          <a:p>
            <a:pPr marL="0" marR="0" lvl="0" indent="0" algn="l" defTabSz="914400" rtl="0" eaLnBrk="0" fontAlgn="base" latinLnBrk="0" hangingPunct="0">
              <a:lnSpc>
                <a:spcPct val="95000"/>
              </a:lnSpc>
              <a:spcBef>
                <a:spcPct val="0"/>
              </a:spcBef>
              <a:spcAft>
                <a:spcPts val="600"/>
              </a:spcAft>
              <a:buClrTx/>
              <a:buSzTx/>
              <a:buFontTx/>
              <a:buNone/>
              <a:tabLst>
                <a:tab pos="269875" algn="l"/>
              </a:tabLst>
              <a:defRPr/>
            </a:pP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Let the user easily select the preferred profile </a:t>
            </a:r>
            <a:r>
              <a:rPr lang="en-GB" sz="1400" spc="-50" dirty="0">
                <a:solidFill>
                  <a:schemeClr val="bg1"/>
                </a:solidFill>
                <a:latin typeface="Inter" panose="02000503000000020004" pitchFamily="2" charset="0"/>
              </a:rPr>
              <a:t>or</a:t>
            </a: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a:t>
            </a:r>
            <a:b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initiate lock assist, if this is required by the user</a:t>
            </a:r>
          </a:p>
        </p:txBody>
      </p:sp>
      <p:sp>
        <p:nvSpPr>
          <p:cNvPr id="10" name="TextBox 38">
            <a:extLst>
              <a:ext uri="{FF2B5EF4-FFF2-40B4-BE49-F238E27FC236}">
                <a16:creationId xmlns:a16="http://schemas.microsoft.com/office/drawing/2014/main" id="{915A0238-3EE4-99C7-47B8-9331EE896901}"/>
              </a:ext>
            </a:extLst>
          </p:cNvPr>
          <p:cNvSpPr txBox="1"/>
          <p:nvPr/>
        </p:nvSpPr>
        <p:spPr>
          <a:xfrm>
            <a:off x="7337981" y="1707123"/>
            <a:ext cx="4018531" cy="871008"/>
          </a:xfrm>
          <a:prstGeom prst="rect">
            <a:avLst/>
          </a:prstGeom>
          <a:noFill/>
        </p:spPr>
        <p:txBody>
          <a:bodyPr wrap="square" rtlCol="0">
            <a:spAutoFit/>
          </a:bodyPr>
          <a:lstStyle/>
          <a:p>
            <a:pPr marL="0" marR="0" lvl="0" indent="0" algn="l" defTabSz="914400" rtl="0" eaLnBrk="0" fontAlgn="base" latinLnBrk="0" hangingPunct="0">
              <a:lnSpc>
                <a:spcPct val="95000"/>
              </a:lnSpc>
              <a:spcBef>
                <a:spcPct val="0"/>
              </a:spcBef>
              <a:spcAft>
                <a:spcPts val="600"/>
              </a:spcAft>
              <a:buClrTx/>
              <a:buSzTx/>
              <a:buFontTx/>
              <a:buNone/>
              <a:tabLst/>
              <a:defRPr/>
            </a:pPr>
            <a:r>
              <a:rPr lang="en-GB" sz="2000" spc="-50" dirty="0">
                <a:solidFill>
                  <a:schemeClr val="bg2"/>
                </a:solidFill>
                <a:latin typeface="Inter" panose="02000503000000020004" pitchFamily="2" charset="0"/>
              </a:rPr>
              <a:t>1:</a:t>
            </a:r>
            <a:r>
              <a:rPr lang="en-GB" sz="2000" spc="-50" dirty="0">
                <a:solidFill>
                  <a:schemeClr val="bg1"/>
                </a:solidFill>
                <a:latin typeface="Inter" panose="02000503000000020004" pitchFamily="2" charset="0"/>
              </a:rPr>
              <a:t> Pressure sensors </a:t>
            </a:r>
          </a:p>
          <a:p>
            <a:pPr marL="0" marR="0" lvl="0" indent="0" algn="l" defTabSz="914400" rtl="0" eaLnBrk="0" fontAlgn="base" latinLnBrk="0" hangingPunct="0">
              <a:lnSpc>
                <a:spcPct val="95000"/>
              </a:lnSpc>
              <a:spcBef>
                <a:spcPct val="0"/>
              </a:spcBef>
              <a:spcAft>
                <a:spcPts val="600"/>
              </a:spcAft>
              <a:buClrTx/>
              <a:buSzTx/>
              <a:buFontTx/>
              <a:buNone/>
              <a:tabLst>
                <a:tab pos="269875" algn="l"/>
              </a:tabLst>
              <a:defRPr/>
            </a:pP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	Dynamic pressure sensors</a:t>
            </a:r>
            <a:r>
              <a:rPr lang="en-GB" sz="1400" spc="-50" dirty="0">
                <a:solidFill>
                  <a:schemeClr val="bg1"/>
                </a:solidFill>
                <a:latin typeface="Inter" panose="02000503000000020004" pitchFamily="2" charset="0"/>
              </a:rPr>
              <a:t> that detects when </a:t>
            </a:r>
            <a:br>
              <a:rPr lang="en-GB" sz="1400" spc="-50" dirty="0">
                <a:solidFill>
                  <a:schemeClr val="bg1"/>
                </a:solidFill>
                <a:latin typeface="Inter" panose="02000503000000020004" pitchFamily="2" charset="0"/>
              </a:rPr>
            </a:br>
            <a:r>
              <a:rPr lang="en-GB" sz="1400" spc="-50" dirty="0">
                <a:solidFill>
                  <a:schemeClr val="bg1"/>
                </a:solidFill>
                <a:latin typeface="Inter" panose="02000503000000020004" pitchFamily="2" charset="0"/>
              </a:rPr>
              <a:t>	the user grips an object</a:t>
            </a:r>
            <a:endPar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13" name="Title 12">
            <a:extLst>
              <a:ext uri="{FF2B5EF4-FFF2-40B4-BE49-F238E27FC236}">
                <a16:creationId xmlns:a16="http://schemas.microsoft.com/office/drawing/2014/main" id="{583EDAC3-DE71-45E4-781D-9A20DEAA84F7}"/>
              </a:ext>
            </a:extLst>
          </p:cNvPr>
          <p:cNvSpPr>
            <a:spLocks noGrp="1"/>
          </p:cNvSpPr>
          <p:nvPr>
            <p:ph type="title"/>
          </p:nvPr>
        </p:nvSpPr>
        <p:spPr/>
        <p:txBody>
          <a:bodyPr/>
          <a:lstStyle/>
          <a:p>
            <a:r>
              <a:rPr lang="en-US" noProof="0" dirty="0"/>
              <a:t>Carbonhand® – The Glove</a:t>
            </a:r>
          </a:p>
        </p:txBody>
      </p:sp>
      <p:sp>
        <p:nvSpPr>
          <p:cNvPr id="6" name="Oval 5">
            <a:extLst>
              <a:ext uri="{FF2B5EF4-FFF2-40B4-BE49-F238E27FC236}">
                <a16:creationId xmlns:a16="http://schemas.microsoft.com/office/drawing/2014/main" id="{1D836B09-EB35-C5CD-5DAD-4B24D60EB60C}"/>
              </a:ext>
            </a:extLst>
          </p:cNvPr>
          <p:cNvSpPr/>
          <p:nvPr/>
        </p:nvSpPr>
        <p:spPr>
          <a:xfrm>
            <a:off x="3217926" y="3519486"/>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2</a:t>
            </a:r>
          </a:p>
        </p:txBody>
      </p:sp>
      <p:sp>
        <p:nvSpPr>
          <p:cNvPr id="7" name="Oval 6">
            <a:extLst>
              <a:ext uri="{FF2B5EF4-FFF2-40B4-BE49-F238E27FC236}">
                <a16:creationId xmlns:a16="http://schemas.microsoft.com/office/drawing/2014/main" id="{AA764DEE-8A82-1346-C085-ACD64A525C30}"/>
              </a:ext>
            </a:extLst>
          </p:cNvPr>
          <p:cNvSpPr/>
          <p:nvPr/>
        </p:nvSpPr>
        <p:spPr>
          <a:xfrm>
            <a:off x="5550981" y="3204701"/>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1</a:t>
            </a:r>
          </a:p>
        </p:txBody>
      </p:sp>
      <p:sp>
        <p:nvSpPr>
          <p:cNvPr id="8" name="Oval 7">
            <a:extLst>
              <a:ext uri="{FF2B5EF4-FFF2-40B4-BE49-F238E27FC236}">
                <a16:creationId xmlns:a16="http://schemas.microsoft.com/office/drawing/2014/main" id="{D03A17F8-B2B1-7298-0375-340581165216}"/>
              </a:ext>
            </a:extLst>
          </p:cNvPr>
          <p:cNvSpPr/>
          <p:nvPr/>
        </p:nvSpPr>
        <p:spPr>
          <a:xfrm>
            <a:off x="1197489" y="3519486"/>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3</a:t>
            </a:r>
          </a:p>
        </p:txBody>
      </p:sp>
    </p:spTree>
    <p:extLst>
      <p:ext uri="{BB962C8B-B14F-4D97-AF65-F5344CB8AC3E}">
        <p14:creationId xmlns:p14="http://schemas.microsoft.com/office/powerpoint/2010/main" val="228252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B911B36F-7B88-0A57-D876-A42D51240F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p:blipFill>
        <p:spPr>
          <a:xfrm>
            <a:off x="-275771" y="-325120"/>
            <a:ext cx="4526622" cy="5888362"/>
          </a:xfrm>
          <a:prstGeom prst="rect">
            <a:avLst/>
          </a:prstGeom>
        </p:spPr>
      </p:pic>
      <p:pic>
        <p:nvPicPr>
          <p:cNvPr id="6" name="Picture 5">
            <a:extLst>
              <a:ext uri="{FF2B5EF4-FFF2-40B4-BE49-F238E27FC236}">
                <a16:creationId xmlns:a16="http://schemas.microsoft.com/office/drawing/2014/main" id="{426CA773-7143-1349-4440-6A3B383182B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flipH="1">
            <a:off x="6096000" y="1055666"/>
            <a:ext cx="6026435" cy="5249588"/>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sp>
        <p:nvSpPr>
          <p:cNvPr id="60" name="Oval 59">
            <a:extLst>
              <a:ext uri="{FF2B5EF4-FFF2-40B4-BE49-F238E27FC236}">
                <a16:creationId xmlns:a16="http://schemas.microsoft.com/office/drawing/2014/main" id="{1691A102-4233-854D-8394-F749EBEC186E}"/>
              </a:ext>
            </a:extLst>
          </p:cNvPr>
          <p:cNvSpPr/>
          <p:nvPr/>
        </p:nvSpPr>
        <p:spPr>
          <a:xfrm>
            <a:off x="8439572" y="3725814"/>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4</a:t>
            </a:r>
          </a:p>
        </p:txBody>
      </p:sp>
      <p:sp>
        <p:nvSpPr>
          <p:cNvPr id="5" name="Rubrik 1">
            <a:extLst>
              <a:ext uri="{FF2B5EF4-FFF2-40B4-BE49-F238E27FC236}">
                <a16:creationId xmlns:a16="http://schemas.microsoft.com/office/drawing/2014/main" id="{60BE8276-1CF8-2E99-BF0C-2B92B6AD2CC3}"/>
              </a:ext>
            </a:extLst>
          </p:cNvPr>
          <p:cNvSpPr>
            <a:spLocks noGrp="1"/>
          </p:cNvSpPr>
          <p:nvPr>
            <p:ph type="title"/>
          </p:nvPr>
        </p:nvSpPr>
        <p:spPr/>
        <p:txBody>
          <a:bodyPr/>
          <a:lstStyle/>
          <a:p>
            <a:r>
              <a:rPr lang="sv-SE" dirty="0" err="1"/>
              <a:t>Carbonhand</a:t>
            </a:r>
            <a:r>
              <a:rPr lang="sv-SE" dirty="0"/>
              <a:t>® – The system</a:t>
            </a:r>
          </a:p>
        </p:txBody>
      </p:sp>
      <p:sp>
        <p:nvSpPr>
          <p:cNvPr id="7" name="TextBox 38">
            <a:extLst>
              <a:ext uri="{FF2B5EF4-FFF2-40B4-BE49-F238E27FC236}">
                <a16:creationId xmlns:a16="http://schemas.microsoft.com/office/drawing/2014/main" id="{1813C8F7-7D6A-9E63-21D5-D7C07CA47ECC}"/>
              </a:ext>
            </a:extLst>
          </p:cNvPr>
          <p:cNvSpPr txBox="1"/>
          <p:nvPr/>
        </p:nvSpPr>
        <p:spPr>
          <a:xfrm>
            <a:off x="290544" y="3604500"/>
            <a:ext cx="5702632" cy="874391"/>
          </a:xfrm>
          <a:prstGeom prst="roundRect">
            <a:avLst>
              <a:gd name="adj" fmla="val 11332"/>
            </a:avLst>
          </a:prstGeom>
          <a:noFill/>
          <a:ln>
            <a:noFill/>
          </a:ln>
        </p:spPr>
        <p:txBody>
          <a:bodyPr wrap="square" rtlCol="0" anchor="ctr">
            <a:noAutofit/>
          </a:bodyPr>
          <a:lstStyle/>
          <a:p>
            <a:pPr marL="0" marR="0" lvl="0" indent="0" algn="l" defTabSz="914400" rtl="0" eaLnBrk="0" fontAlgn="base" latinLnBrk="0" hangingPunct="0">
              <a:spcBef>
                <a:spcPct val="0"/>
              </a:spcBef>
              <a:spcAft>
                <a:spcPts val="600"/>
              </a:spcAft>
              <a:buClrTx/>
              <a:buSzTx/>
              <a:buFontTx/>
              <a:buNone/>
              <a:tabLst/>
              <a:defRPr/>
            </a:pPr>
            <a:r>
              <a:rPr lang="en-GB" sz="2000" spc="-50" dirty="0">
                <a:solidFill>
                  <a:schemeClr val="bg2"/>
                </a:solidFill>
                <a:latin typeface="Inter" panose="02000503000000020004" pitchFamily="2" charset="0"/>
              </a:rPr>
              <a:t>3.</a:t>
            </a:r>
            <a:r>
              <a:rPr lang="en-GB" sz="2000" spc="-50" dirty="0">
                <a:solidFill>
                  <a:schemeClr val="bg1"/>
                </a:solidFill>
                <a:latin typeface="Inter" panose="02000503000000020004" pitchFamily="2" charset="0"/>
              </a:rPr>
              <a:t> Cord</a:t>
            </a:r>
            <a:endParaRPr lang="en-GB" sz="1600" spc="-50" dirty="0">
              <a:solidFill>
                <a:schemeClr val="bg1"/>
              </a:solidFill>
              <a:latin typeface="Inter" panose="02000503000000020004" pitchFamily="2" charset="0"/>
            </a:endParaRPr>
          </a:p>
          <a:p>
            <a:pPr marL="0" marR="0" lvl="0" indent="0" algn="l" defTabSz="914400" rtl="0" eaLnBrk="0" fontAlgn="base" latinLnBrk="0" hangingPunct="0">
              <a:spcBef>
                <a:spcPct val="0"/>
              </a:spcBef>
              <a:spcAft>
                <a:spcPts val="1200"/>
              </a:spcAft>
              <a:buClrTx/>
              <a:buSzTx/>
              <a:buFontTx/>
              <a:buNone/>
              <a:tabLst>
                <a:tab pos="269875" algn="l"/>
              </a:tabLst>
              <a:defRPr/>
            </a:pP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Contains electrical and </a:t>
            </a:r>
            <a:r>
              <a:rPr kumimoji="0" lang="en-GB" sz="1600" u="none" strike="noStrike" kern="1200" cap="none" spc="-50" normalizeH="0" baseline="0" dirty="0" err="1">
                <a:ln>
                  <a:noFill/>
                </a:ln>
                <a:solidFill>
                  <a:schemeClr val="bg1"/>
                </a:solidFill>
                <a:effectLst/>
                <a:uLnTx/>
                <a:uFillTx/>
                <a:latin typeface="Inter" panose="02000503000000020004" pitchFamily="2" charset="0"/>
                <a:ea typeface="+mn-ea"/>
                <a:cs typeface="+mn-cs"/>
              </a:rPr>
              <a:t>bowden</a:t>
            </a: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cables to transfer sensor </a:t>
            </a:r>
            <a:b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signals and forces between the glove and power unit</a:t>
            </a:r>
            <a:endParaRPr kumimoji="0" lang="en-GB"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8" name="TextBox 38">
            <a:extLst>
              <a:ext uri="{FF2B5EF4-FFF2-40B4-BE49-F238E27FC236}">
                <a16:creationId xmlns:a16="http://schemas.microsoft.com/office/drawing/2014/main" id="{869982AC-9EA3-440F-37DC-7CC7AD716388}"/>
              </a:ext>
            </a:extLst>
          </p:cNvPr>
          <p:cNvSpPr txBox="1"/>
          <p:nvPr/>
        </p:nvSpPr>
        <p:spPr>
          <a:xfrm>
            <a:off x="290543" y="4727376"/>
            <a:ext cx="5702631" cy="874391"/>
          </a:xfrm>
          <a:prstGeom prst="roundRect">
            <a:avLst>
              <a:gd name="adj" fmla="val 10666"/>
            </a:avLst>
          </a:prstGeom>
          <a:noFill/>
          <a:ln>
            <a:noFill/>
          </a:ln>
        </p:spPr>
        <p:txBody>
          <a:bodyPr wrap="square" rtlCol="0" anchor="ctr">
            <a:noAutofit/>
          </a:bodyPr>
          <a:lstStyle/>
          <a:p>
            <a:pPr marL="0" marR="0" lvl="0" indent="0" algn="l" defTabSz="914400" rtl="0" eaLnBrk="0" fontAlgn="base" latinLnBrk="0" hangingPunct="0">
              <a:lnSpc>
                <a:spcPct val="95000"/>
              </a:lnSpc>
              <a:spcBef>
                <a:spcPct val="0"/>
              </a:spcBef>
              <a:spcAft>
                <a:spcPts val="600"/>
              </a:spcAft>
              <a:buClrTx/>
              <a:buSzTx/>
              <a:buFontTx/>
              <a:buNone/>
              <a:tabLst/>
              <a:defRPr/>
            </a:pPr>
            <a:r>
              <a:rPr lang="en-GB" sz="2000" spc="-50" dirty="0">
                <a:solidFill>
                  <a:schemeClr val="bg2"/>
                </a:solidFill>
                <a:latin typeface="Inter" panose="02000503000000020004" pitchFamily="2" charset="0"/>
              </a:rPr>
              <a:t>4.</a:t>
            </a:r>
            <a:r>
              <a:rPr lang="en-GB" sz="2000" spc="-50" dirty="0">
                <a:solidFill>
                  <a:schemeClr val="bg1"/>
                </a:solidFill>
                <a:latin typeface="Inter" panose="02000503000000020004" pitchFamily="2" charset="0"/>
              </a:rPr>
              <a:t> Arm straps</a:t>
            </a:r>
            <a:endParaRPr lang="en-GB" sz="1600" spc="-50" dirty="0">
              <a:solidFill>
                <a:schemeClr val="bg1"/>
              </a:solidFill>
              <a:latin typeface="Inter" panose="02000503000000020004" pitchFamily="2" charset="0"/>
            </a:endParaRPr>
          </a:p>
          <a:p>
            <a:pPr marL="0" marR="0" lvl="0" indent="0" algn="l" defTabSz="914400" rtl="0" eaLnBrk="0" fontAlgn="base" latinLnBrk="0" hangingPunct="0">
              <a:lnSpc>
                <a:spcPct val="95000"/>
              </a:lnSpc>
              <a:spcBef>
                <a:spcPct val="0"/>
              </a:spcBef>
              <a:spcAft>
                <a:spcPts val="1800"/>
              </a:spcAft>
              <a:buClrTx/>
              <a:buSzTx/>
              <a:buFontTx/>
              <a:buNone/>
              <a:tabLst>
                <a:tab pos="269875" algn="l"/>
              </a:tabLst>
              <a:defRPr/>
            </a:pP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Keeps the cord close to the user in order to avoid </a:t>
            </a:r>
            <a:b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entanglement</a:t>
            </a:r>
          </a:p>
        </p:txBody>
      </p:sp>
      <p:sp>
        <p:nvSpPr>
          <p:cNvPr id="9" name="TextBox 38">
            <a:extLst>
              <a:ext uri="{FF2B5EF4-FFF2-40B4-BE49-F238E27FC236}">
                <a16:creationId xmlns:a16="http://schemas.microsoft.com/office/drawing/2014/main" id="{F15C2AA0-0D29-C041-7B00-54AE88ECD443}"/>
              </a:ext>
            </a:extLst>
          </p:cNvPr>
          <p:cNvSpPr txBox="1"/>
          <p:nvPr/>
        </p:nvSpPr>
        <p:spPr>
          <a:xfrm>
            <a:off x="290544" y="2481623"/>
            <a:ext cx="5702632" cy="874391"/>
          </a:xfrm>
          <a:prstGeom prst="roundRect">
            <a:avLst>
              <a:gd name="adj" fmla="val 10666"/>
            </a:avLst>
          </a:prstGeom>
          <a:noFill/>
          <a:ln>
            <a:noFill/>
          </a:ln>
        </p:spPr>
        <p:txBody>
          <a:bodyPr wrap="square" rtlCol="0" anchor="ctr">
            <a:noAutofit/>
          </a:bodyPr>
          <a:lstStyle/>
          <a:p>
            <a:pPr marL="0" marR="0" lvl="0" indent="0" algn="l" defTabSz="914400" rtl="0" eaLnBrk="0" fontAlgn="base" latinLnBrk="0" hangingPunct="0">
              <a:lnSpc>
                <a:spcPct val="95000"/>
              </a:lnSpc>
              <a:spcBef>
                <a:spcPct val="0"/>
              </a:spcBef>
              <a:spcAft>
                <a:spcPts val="600"/>
              </a:spcAft>
              <a:buClrTx/>
              <a:buSzTx/>
              <a:buFontTx/>
              <a:buNone/>
              <a:tabLst/>
              <a:defRPr/>
            </a:pPr>
            <a:r>
              <a:rPr lang="en-GB" sz="2000" spc="-50" dirty="0">
                <a:solidFill>
                  <a:schemeClr val="bg2"/>
                </a:solidFill>
                <a:latin typeface="Inter" panose="02000503000000020004" pitchFamily="2" charset="0"/>
              </a:rPr>
              <a:t>2.</a:t>
            </a:r>
            <a:r>
              <a:rPr lang="en-GB" sz="2000" spc="-50" dirty="0">
                <a:solidFill>
                  <a:schemeClr val="bg1"/>
                </a:solidFill>
                <a:latin typeface="Inter" panose="02000503000000020004" pitchFamily="2" charset="0"/>
              </a:rPr>
              <a:t> Power unit</a:t>
            </a:r>
            <a:endParaRPr lang="en-GB" sz="1600" spc="-50" dirty="0">
              <a:solidFill>
                <a:schemeClr val="bg1"/>
              </a:solidFill>
              <a:latin typeface="Inter" panose="02000503000000020004" pitchFamily="2" charset="0"/>
            </a:endParaRPr>
          </a:p>
          <a:p>
            <a:pPr marL="0" marR="0" lvl="0" indent="0" algn="l" defTabSz="914400" rtl="0" eaLnBrk="0" fontAlgn="base" latinLnBrk="0" hangingPunct="0">
              <a:lnSpc>
                <a:spcPct val="95000"/>
              </a:lnSpc>
              <a:spcBef>
                <a:spcPct val="0"/>
              </a:spcBef>
              <a:spcAft>
                <a:spcPts val="600"/>
              </a:spcAft>
              <a:buClrTx/>
              <a:buSzTx/>
              <a:buFontTx/>
              <a:buNone/>
              <a:tabLst>
                <a:tab pos="269875" algn="l"/>
              </a:tabLst>
              <a:defRPr/>
            </a:pP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Includes battery (8 h), power actuators, control system </a:t>
            </a:r>
            <a:b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	and glove connector</a:t>
            </a:r>
            <a:endParaRPr kumimoji="0" lang="en-GB"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10" name="TextBox 38">
            <a:extLst>
              <a:ext uri="{FF2B5EF4-FFF2-40B4-BE49-F238E27FC236}">
                <a16:creationId xmlns:a16="http://schemas.microsoft.com/office/drawing/2014/main" id="{10320264-F5AF-58F2-7544-101DBFD0F8FC}"/>
              </a:ext>
            </a:extLst>
          </p:cNvPr>
          <p:cNvSpPr txBox="1"/>
          <p:nvPr/>
        </p:nvSpPr>
        <p:spPr>
          <a:xfrm>
            <a:off x="290544" y="1358747"/>
            <a:ext cx="5956020" cy="874390"/>
          </a:xfrm>
          <a:prstGeom prst="roundRect">
            <a:avLst>
              <a:gd name="adj" fmla="val 10666"/>
            </a:avLst>
          </a:prstGeom>
          <a:noFill/>
          <a:ln>
            <a:noFill/>
          </a:ln>
        </p:spPr>
        <p:txBody>
          <a:bodyPr wrap="square" rtlCol="0" anchor="ctr">
            <a:noAutofit/>
          </a:bodyPr>
          <a:lstStyle/>
          <a:p>
            <a:pPr marL="0" marR="0" lvl="0" indent="0" algn="l" defTabSz="914400" rtl="0" eaLnBrk="0" fontAlgn="base" latinLnBrk="0" hangingPunct="0">
              <a:lnSpc>
                <a:spcPct val="95000"/>
              </a:lnSpc>
              <a:spcBef>
                <a:spcPct val="0"/>
              </a:spcBef>
              <a:spcAft>
                <a:spcPts val="600"/>
              </a:spcAft>
              <a:buClrTx/>
              <a:buSzTx/>
              <a:buFontTx/>
              <a:buNone/>
              <a:tabLst>
                <a:tab pos="92075" algn="l"/>
              </a:tabLst>
              <a:defRPr/>
            </a:pPr>
            <a:r>
              <a:rPr lang="en-GB" sz="2000" spc="-50" dirty="0">
                <a:solidFill>
                  <a:schemeClr val="bg2"/>
                </a:solidFill>
                <a:latin typeface="Inter" panose="02000503000000020004" pitchFamily="2" charset="0"/>
              </a:rPr>
              <a:t>1.</a:t>
            </a:r>
            <a:r>
              <a:rPr lang="en-GB" sz="2000" spc="-50" dirty="0">
                <a:solidFill>
                  <a:schemeClr val="bg1"/>
                </a:solidFill>
                <a:latin typeface="Inter" panose="02000503000000020004" pitchFamily="2" charset="0"/>
              </a:rPr>
              <a:t> Glove</a:t>
            </a:r>
            <a:endParaRPr lang="en-GB" sz="1600" spc="-50" dirty="0">
              <a:solidFill>
                <a:schemeClr val="bg1"/>
              </a:solidFill>
              <a:latin typeface="Inter" panose="02000503000000020004" pitchFamily="2" charset="0"/>
            </a:endParaRPr>
          </a:p>
          <a:p>
            <a:pPr marL="0" marR="0" lvl="0" indent="0" algn="l" defTabSz="914400" rtl="0" eaLnBrk="0" fontAlgn="base" latinLnBrk="0" hangingPunct="0">
              <a:lnSpc>
                <a:spcPct val="95000"/>
              </a:lnSpc>
              <a:spcBef>
                <a:spcPct val="0"/>
              </a:spcBef>
              <a:spcAft>
                <a:spcPts val="600"/>
              </a:spcAft>
              <a:buClrTx/>
              <a:buSzTx/>
              <a:buFontTx/>
              <a:buNone/>
              <a:tabLst>
                <a:tab pos="269875" algn="l"/>
              </a:tabLst>
              <a:defRPr/>
            </a:pPr>
            <a:r>
              <a:rPr kumimoji="0" lang="en-US" sz="1600" u="none" strike="noStrike" kern="1200" cap="none" spc="-50" normalizeH="0" baseline="0" dirty="0">
                <a:ln>
                  <a:noFill/>
                </a:ln>
                <a:solidFill>
                  <a:schemeClr val="bg1"/>
                </a:solidFill>
                <a:effectLst/>
                <a:uLnTx/>
                <a:uFillTx/>
                <a:latin typeface="Inter" panose="02000503000000020004" pitchFamily="2" charset="0"/>
                <a:ea typeface="+mn-ea"/>
                <a:cs typeface="+mn-cs"/>
              </a:rPr>
              <a:t>	Soft, lightweight, and flexible glove with pressure sensors, </a:t>
            </a:r>
            <a:br>
              <a:rPr kumimoji="0" lang="en-US" sz="1600" u="none" strike="noStrike" kern="1200" cap="none" spc="-50" normalizeH="0" baseline="0" dirty="0">
                <a:ln>
                  <a:noFill/>
                </a:ln>
                <a:solidFill>
                  <a:schemeClr val="bg1"/>
                </a:solidFill>
                <a:effectLst/>
                <a:uLnTx/>
                <a:uFillTx/>
                <a:latin typeface="Inter" panose="02000503000000020004" pitchFamily="2" charset="0"/>
                <a:ea typeface="+mn-ea"/>
                <a:cs typeface="+mn-cs"/>
              </a:rPr>
            </a:br>
            <a:r>
              <a:rPr kumimoji="0" lang="en-US" sz="1600" u="none" strike="noStrike" kern="1200" cap="none" spc="-50" normalizeH="0" baseline="0" dirty="0">
                <a:ln>
                  <a:noFill/>
                </a:ln>
                <a:solidFill>
                  <a:schemeClr val="bg1"/>
                </a:solidFill>
                <a:effectLst/>
                <a:uLnTx/>
                <a:uFillTx/>
                <a:latin typeface="Inter" panose="02000503000000020004" pitchFamily="2" charset="0"/>
                <a:ea typeface="+mn-ea"/>
                <a:cs typeface="+mn-cs"/>
              </a:rPr>
              <a:t>	artificial tendons, and control pad</a:t>
            </a:r>
            <a:endParaRPr kumimoji="0" lang="en-GB"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58" name="Oval 57">
            <a:extLst>
              <a:ext uri="{FF2B5EF4-FFF2-40B4-BE49-F238E27FC236}">
                <a16:creationId xmlns:a16="http://schemas.microsoft.com/office/drawing/2014/main" id="{C4A5AC30-5644-791A-0BC4-43EF60884048}"/>
              </a:ext>
            </a:extLst>
          </p:cNvPr>
          <p:cNvSpPr/>
          <p:nvPr/>
        </p:nvSpPr>
        <p:spPr>
          <a:xfrm>
            <a:off x="6664698" y="4929517"/>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1</a:t>
            </a:r>
          </a:p>
        </p:txBody>
      </p:sp>
      <p:sp>
        <p:nvSpPr>
          <p:cNvPr id="59" name="Oval 58">
            <a:extLst>
              <a:ext uri="{FF2B5EF4-FFF2-40B4-BE49-F238E27FC236}">
                <a16:creationId xmlns:a16="http://schemas.microsoft.com/office/drawing/2014/main" id="{F27FBBAD-F7B5-5441-F07A-5AC7B2EC84F9}"/>
              </a:ext>
            </a:extLst>
          </p:cNvPr>
          <p:cNvSpPr/>
          <p:nvPr/>
        </p:nvSpPr>
        <p:spPr>
          <a:xfrm>
            <a:off x="7831906" y="4614732"/>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u="none" strike="noStrike" kern="1200" cap="none" spc="0" normalizeH="0" baseline="0" noProof="0" dirty="0">
                <a:ln>
                  <a:noFill/>
                </a:ln>
                <a:solidFill>
                  <a:schemeClr val="tx2"/>
                </a:solidFill>
                <a:effectLst/>
                <a:uLnTx/>
                <a:uFillTx/>
                <a:latin typeface="Inter" panose="02000503000000020004" pitchFamily="2" charset="0"/>
                <a:ea typeface="+mn-ea"/>
                <a:cs typeface="+mn-cs"/>
              </a:rPr>
              <a:t>4</a:t>
            </a:r>
          </a:p>
        </p:txBody>
      </p:sp>
      <p:sp>
        <p:nvSpPr>
          <p:cNvPr id="65" name="Oval 64">
            <a:extLst>
              <a:ext uri="{FF2B5EF4-FFF2-40B4-BE49-F238E27FC236}">
                <a16:creationId xmlns:a16="http://schemas.microsoft.com/office/drawing/2014/main" id="{8CC58F6B-C01B-EA92-9087-A1A3B6DD55DB}"/>
              </a:ext>
            </a:extLst>
          </p:cNvPr>
          <p:cNvSpPr/>
          <p:nvPr/>
        </p:nvSpPr>
        <p:spPr>
          <a:xfrm>
            <a:off x="9223407" y="4357407"/>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3</a:t>
            </a:r>
          </a:p>
        </p:txBody>
      </p:sp>
      <p:sp>
        <p:nvSpPr>
          <p:cNvPr id="66" name="Oval 65">
            <a:extLst>
              <a:ext uri="{FF2B5EF4-FFF2-40B4-BE49-F238E27FC236}">
                <a16:creationId xmlns:a16="http://schemas.microsoft.com/office/drawing/2014/main" id="{6E0F2B26-7004-2F59-9BFF-9083FE4CA3B3}"/>
              </a:ext>
            </a:extLst>
          </p:cNvPr>
          <p:cNvSpPr/>
          <p:nvPr/>
        </p:nvSpPr>
        <p:spPr>
          <a:xfrm>
            <a:off x="10225312" y="5097892"/>
            <a:ext cx="312618" cy="314785"/>
          </a:xfrm>
          <a:prstGeom prst="ellipse">
            <a:avLst/>
          </a:prstGeom>
          <a:solidFill>
            <a:srgbClr val="61E9A3">
              <a:alpha val="65098"/>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2"/>
                </a:solidFill>
                <a:latin typeface="Inter" panose="02000503000000020004" pitchFamily="2" charset="0"/>
              </a:rPr>
              <a:t>2</a:t>
            </a:r>
          </a:p>
        </p:txBody>
      </p:sp>
    </p:spTree>
    <p:extLst>
      <p:ext uri="{BB962C8B-B14F-4D97-AF65-F5344CB8AC3E}">
        <p14:creationId xmlns:p14="http://schemas.microsoft.com/office/powerpoint/2010/main" val="8068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hand wearing a glove&#10;&#10;Description automatically generated">
            <a:extLst>
              <a:ext uri="{FF2B5EF4-FFF2-40B4-BE49-F238E27FC236}">
                <a16:creationId xmlns:a16="http://schemas.microsoft.com/office/drawing/2014/main" id="{54F97845-BEA0-211F-B915-0D10FA898E9B}"/>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1250" b="98750" l="2600" r="99567">
                        <a14:foregroundMark x1="66500" y1="9700" x2="21400" y2="17200"/>
                        <a14:foregroundMark x1="21400" y1="17200" x2="7533" y2="34100"/>
                        <a14:foregroundMark x1="7533" y1="34100" x2="6100" y2="62200"/>
                        <a14:foregroundMark x1="6100" y1="62200" x2="29733" y2="91900"/>
                        <a14:foregroundMark x1="29733" y1="91900" x2="69733" y2="83650"/>
                        <a14:foregroundMark x1="69733" y1="83650" x2="84233" y2="66250"/>
                        <a14:foregroundMark x1="84233" y1="66250" x2="88900" y2="43400"/>
                        <a14:foregroundMark x1="88900" y1="43400" x2="68833" y2="10300"/>
                        <a14:foregroundMark x1="69700" y1="10850" x2="69700" y2="10850"/>
                        <a14:foregroundMark x1="38633" y1="14000" x2="4500" y2="36350"/>
                        <a14:foregroundMark x1="4500" y1="36350" x2="3400" y2="61050"/>
                        <a14:foregroundMark x1="3400" y1="61050" x2="12733" y2="82200"/>
                        <a14:foregroundMark x1="12733" y1="82200" x2="27067" y2="89750"/>
                        <a14:foregroundMark x1="27067" y1="89750" x2="45300" y2="90450"/>
                        <a14:foregroundMark x1="45300" y1="90450" x2="62867" y2="82050"/>
                        <a14:foregroundMark x1="62867" y1="82050" x2="80233" y2="80950"/>
                        <a14:foregroundMark x1="80233" y1="80950" x2="93467" y2="65200"/>
                        <a14:foregroundMark x1="93467" y1="65200" x2="97867" y2="44250"/>
                        <a14:foregroundMark x1="97867" y1="44250" x2="97200" y2="19850"/>
                        <a14:foregroundMark x1="97200" y1="19850" x2="63767" y2="4850"/>
                        <a14:foregroundMark x1="63767" y1="4850" x2="38800" y2="15150"/>
                        <a14:foregroundMark x1="9700" y1="33000" x2="2133" y2="52550"/>
                        <a14:foregroundMark x1="2133" y1="52550" x2="16100" y2="70450"/>
                        <a14:foregroundMark x1="16100" y1="70450" x2="14367" y2="33250"/>
                        <a14:foregroundMark x1="14367" y1="33250" x2="6333" y2="34250"/>
                        <a14:foregroundMark x1="88700" y1="44050" x2="99367" y2="10200"/>
                        <a14:foregroundMark x1="99367" y1="10200" x2="84367" y2="15750"/>
                        <a14:foregroundMark x1="84367" y1="15750" x2="86300" y2="40450"/>
                        <a14:foregroundMark x1="86300" y1="40450" x2="88533" y2="43600"/>
                        <a14:foregroundMark x1="99167" y1="68150" x2="98933" y2="92350"/>
                        <a14:foregroundMark x1="98933" y1="92350" x2="13400" y2="97850"/>
                        <a14:foregroundMark x1="13400" y1="97850" x2="967" y2="84300"/>
                        <a14:foregroundMark x1="967" y1="84300" x2="833" y2="19200"/>
                        <a14:foregroundMark x1="833" y1="19200" x2="22200" y2="2900"/>
                        <a14:foregroundMark x1="22200" y1="2900" x2="59800" y2="12900"/>
                        <a14:foregroundMark x1="59800" y1="12900" x2="99567" y2="67100"/>
                        <a14:foregroundMark x1="3333" y1="72100" x2="25300" y2="95500"/>
                        <a14:foregroundMark x1="2633" y1="92700" x2="4633" y2="98750"/>
                        <a14:foregroundMark x1="77533" y1="3400" x2="65100" y2="6200"/>
                        <a14:foregroundMark x1="89933" y1="3750" x2="85900" y2="4800"/>
                        <a14:foregroundMark x1="95833" y1="4250" x2="96233" y2="5750"/>
                        <a14:foregroundMark x1="93733" y1="5850" x2="91667" y2="7000"/>
                        <a14:foregroundMark x1="95833" y1="3650" x2="93267" y2="4700"/>
                        <a14:foregroundMark x1="98533" y1="2200" x2="98433" y2="1700"/>
                        <a14:foregroundMark x1="93900" y1="4300" x2="93900" y2="4300"/>
                        <a14:foregroundMark x1="98500" y1="2200" x2="98433" y2="1500"/>
                        <a14:foregroundMark x1="98933" y1="2150" x2="98600" y2="1250"/>
                        <a14:backgroundMark x1="99633" y1="1150" x2="98900" y2="900"/>
                      </a14:backgroundRemoval>
                    </a14:imgEffect>
                  </a14:imgLayer>
                </a14:imgProps>
              </a:ext>
              <a:ext uri="{28A0092B-C50C-407E-A947-70E740481C1C}">
                <a14:useLocalDpi xmlns:a14="http://schemas.microsoft.com/office/drawing/2010/main"/>
              </a:ext>
            </a:extLst>
          </a:blip>
          <a:stretch>
            <a:fillRect/>
          </a:stretch>
        </p:blipFill>
        <p:spPr>
          <a:xfrm>
            <a:off x="366243" y="1625291"/>
            <a:ext cx="3438143" cy="2292095"/>
          </a:xfrm>
          <a:prstGeom prst="roundRect">
            <a:avLst>
              <a:gd name="adj" fmla="val 5530"/>
            </a:avLst>
          </a:prstGeom>
        </p:spPr>
      </p:pic>
      <p:sp>
        <p:nvSpPr>
          <p:cNvPr id="5" name="Rectangle: Rounded Corners 4">
            <a:extLst>
              <a:ext uri="{FF2B5EF4-FFF2-40B4-BE49-F238E27FC236}">
                <a16:creationId xmlns:a16="http://schemas.microsoft.com/office/drawing/2014/main" id="{F0F7CD62-E0AD-2392-07BC-296F69B7ED57}"/>
              </a:ext>
            </a:extLst>
          </p:cNvPr>
          <p:cNvSpPr/>
          <p:nvPr/>
        </p:nvSpPr>
        <p:spPr>
          <a:xfrm>
            <a:off x="375718" y="3853058"/>
            <a:ext cx="3428668" cy="1337801"/>
          </a:xfrm>
          <a:prstGeom prst="roundRect">
            <a:avLst>
              <a:gd name="adj" fmla="val 8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pic>
        <p:nvPicPr>
          <p:cNvPr id="22" name="Picture 21" descr="A hand wearing a glove&#10;&#10;Description automatically generated">
            <a:extLst>
              <a:ext uri="{FF2B5EF4-FFF2-40B4-BE49-F238E27FC236}">
                <a16:creationId xmlns:a16="http://schemas.microsoft.com/office/drawing/2014/main" id="{A16FA77A-7D4D-13F7-F145-C6231447DE9C}"/>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650" b="98650" l="1667" r="99167">
                        <a14:foregroundMark x1="29733" y1="6000" x2="4100" y2="32750"/>
                        <a14:foregroundMark x1="4100" y1="32750" x2="3933" y2="42050"/>
                        <a14:foregroundMark x1="24067" y1="11250" x2="16367" y2="32400"/>
                        <a14:foregroundMark x1="16367" y1="32400" x2="16800" y2="17500"/>
                        <a14:foregroundMark x1="33100" y1="20050" x2="17200" y2="40150"/>
                        <a14:foregroundMark x1="17200" y1="40150" x2="17200" y2="40300"/>
                        <a14:foregroundMark x1="22733" y1="38650" x2="7467" y2="26200"/>
                        <a14:foregroundMark x1="7467" y1="26200" x2="22933" y2="29200"/>
                        <a14:foregroundMark x1="22933" y1="29200" x2="24033" y2="38750"/>
                        <a14:foregroundMark x1="10400" y1="44500" x2="11867" y2="63800"/>
                        <a14:foregroundMark x1="88300" y1="78750" x2="33733" y2="91700"/>
                        <a14:foregroundMark x1="33733" y1="91700" x2="13900" y2="84300"/>
                        <a14:foregroundMark x1="13900" y1="84300" x2="7833" y2="76650"/>
                        <a14:foregroundMark x1="86767" y1="59000" x2="90633" y2="84900"/>
                        <a14:foregroundMark x1="90633" y1="84900" x2="79833" y2="65550"/>
                        <a14:foregroundMark x1="79833" y1="65550" x2="85967" y2="59000"/>
                        <a14:foregroundMark x1="90833" y1="40850" x2="98633" y2="63350"/>
                        <a14:foregroundMark x1="98633" y1="63350" x2="98933" y2="97850"/>
                        <a14:foregroundMark x1="98933" y1="97850" x2="1700" y2="98650"/>
                        <a14:foregroundMark x1="1700" y1="98650" x2="867" y2="13100"/>
                        <a14:foregroundMark x1="867" y1="13100" x2="19700" y2="4450"/>
                        <a14:foregroundMark x1="19700" y1="4450" x2="61467" y2="1900"/>
                        <a14:foregroundMark x1="61467" y1="1900" x2="78867" y2="2450"/>
                        <a14:foregroundMark x1="78867" y1="2450" x2="99167" y2="700"/>
                        <a14:foregroundMark x1="99167" y1="700" x2="98533" y2="62500"/>
                        <a14:foregroundMark x1="97133" y1="22300" x2="92833" y2="44250"/>
                        <a14:foregroundMark x1="92833" y1="44250" x2="72767" y2="71200"/>
                        <a14:foregroundMark x1="72767" y1="71200" x2="49233" y2="63900"/>
                        <a14:foregroundMark x1="49233" y1="63900" x2="26100" y2="38350"/>
                        <a14:foregroundMark x1="26100" y1="38350" x2="18067" y2="20100"/>
                        <a14:foregroundMark x1="18067" y1="20100" x2="29567" y2="3700"/>
                        <a14:foregroundMark x1="29567" y1="3700" x2="49800" y2="1100"/>
                        <a14:foregroundMark x1="49800" y1="1100" x2="85600" y2="4100"/>
                        <a14:foregroundMark x1="85600" y1="4100" x2="98733" y2="17300"/>
                        <a14:foregroundMark x1="98733" y1="17300" x2="97467" y2="24050"/>
                        <a14:foregroundMark x1="36933" y1="8350" x2="55933" y2="18300"/>
                        <a14:foregroundMark x1="13900" y1="39450" x2="20200" y2="85500"/>
                        <a14:foregroundMark x1="20200" y1="85500" x2="20400" y2="85900"/>
                        <a14:foregroundMark x1="94933" y1="95300" x2="2367" y2="98650"/>
                        <a14:foregroundMark x1="5267" y1="16200" x2="12733" y2="18650"/>
                        <a14:foregroundMark x1="5567" y1="6150" x2="1667" y2="9850"/>
                        <a14:foregroundMark x1="3133" y1="3550" x2="3133" y2="3550"/>
                        <a14:backgroundMark x1="333" y1="600" x2="333" y2="600"/>
                        <a14:backgroundMark x1="500" y1="950" x2="200" y2="600"/>
                      </a14:backgroundRemoval>
                    </a14:imgEffect>
                  </a14:imgLayer>
                </a14:imgProps>
              </a:ext>
              <a:ext uri="{28A0092B-C50C-407E-A947-70E740481C1C}">
                <a14:useLocalDpi xmlns:a14="http://schemas.microsoft.com/office/drawing/2010/main"/>
              </a:ext>
            </a:extLst>
          </a:blip>
          <a:stretch>
            <a:fillRect/>
          </a:stretch>
        </p:blipFill>
        <p:spPr>
          <a:xfrm>
            <a:off x="4268717" y="1645161"/>
            <a:ext cx="3438000" cy="2292000"/>
          </a:xfrm>
          <a:prstGeom prst="roundRect">
            <a:avLst>
              <a:gd name="adj" fmla="val 5530"/>
            </a:avLst>
          </a:prstGeom>
        </p:spPr>
      </p:pic>
      <p:sp>
        <p:nvSpPr>
          <p:cNvPr id="3" name="Rectangle: Rounded Corners 2">
            <a:extLst>
              <a:ext uri="{FF2B5EF4-FFF2-40B4-BE49-F238E27FC236}">
                <a16:creationId xmlns:a16="http://schemas.microsoft.com/office/drawing/2014/main" id="{0CDD00F8-2663-3073-00E0-09A43D6AEF94}"/>
              </a:ext>
            </a:extLst>
          </p:cNvPr>
          <p:cNvSpPr/>
          <p:nvPr/>
        </p:nvSpPr>
        <p:spPr>
          <a:xfrm>
            <a:off x="4264619" y="3820772"/>
            <a:ext cx="3428668" cy="1337801"/>
          </a:xfrm>
          <a:prstGeom prst="roundRect">
            <a:avLst>
              <a:gd name="adj" fmla="val 8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pic>
        <p:nvPicPr>
          <p:cNvPr id="24" name="Picture 23" descr="A finger pressing a button on a wrist band&#10;&#10;Description automatically generated">
            <a:extLst>
              <a:ext uri="{FF2B5EF4-FFF2-40B4-BE49-F238E27FC236}">
                <a16:creationId xmlns:a16="http://schemas.microsoft.com/office/drawing/2014/main" id="{B67EF083-BBAE-C0BC-8581-6D5360F2B1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67383" y="1626187"/>
            <a:ext cx="3438000" cy="2292000"/>
          </a:xfrm>
          <a:prstGeom prst="roundRect">
            <a:avLst>
              <a:gd name="adj" fmla="val 5530"/>
            </a:avLst>
          </a:prstGeom>
        </p:spPr>
      </p:pic>
      <p:sp>
        <p:nvSpPr>
          <p:cNvPr id="11" name="Rectangle: Rounded Corners 10">
            <a:extLst>
              <a:ext uri="{FF2B5EF4-FFF2-40B4-BE49-F238E27FC236}">
                <a16:creationId xmlns:a16="http://schemas.microsoft.com/office/drawing/2014/main" id="{69C17B59-C121-E30C-F587-01A456F126F1}"/>
              </a:ext>
            </a:extLst>
          </p:cNvPr>
          <p:cNvSpPr/>
          <p:nvPr/>
        </p:nvSpPr>
        <p:spPr>
          <a:xfrm>
            <a:off x="8171094" y="3821430"/>
            <a:ext cx="3428668" cy="1337801"/>
          </a:xfrm>
          <a:prstGeom prst="roundRect">
            <a:avLst>
              <a:gd name="adj" fmla="val 8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sp>
        <p:nvSpPr>
          <p:cNvPr id="2" name="Rubrik 1">
            <a:extLst>
              <a:ext uri="{FF2B5EF4-FFF2-40B4-BE49-F238E27FC236}">
                <a16:creationId xmlns:a16="http://schemas.microsoft.com/office/drawing/2014/main" id="{A5F6C13A-4809-45E9-AD09-E2753A6C6E38}"/>
              </a:ext>
            </a:extLst>
          </p:cNvPr>
          <p:cNvSpPr>
            <a:spLocks noGrp="1"/>
          </p:cNvSpPr>
          <p:nvPr>
            <p:ph type="title"/>
          </p:nvPr>
        </p:nvSpPr>
        <p:spPr/>
        <p:txBody>
          <a:bodyPr/>
          <a:lstStyle/>
          <a:p>
            <a:r>
              <a:rPr lang="sv-SE" dirty="0"/>
              <a:t>Ease of use</a:t>
            </a:r>
          </a:p>
        </p:txBody>
      </p:sp>
      <p:sp>
        <p:nvSpPr>
          <p:cNvPr id="8" name="Rectangle: Rounded Corners 1">
            <a:extLst>
              <a:ext uri="{FF2B5EF4-FFF2-40B4-BE49-F238E27FC236}">
                <a16:creationId xmlns:a16="http://schemas.microsoft.com/office/drawing/2014/main" id="{BB225000-4F90-DC39-E8C7-7AAD4DC0A43E}"/>
              </a:ext>
            </a:extLst>
          </p:cNvPr>
          <p:cNvSpPr/>
          <p:nvPr/>
        </p:nvSpPr>
        <p:spPr>
          <a:xfrm>
            <a:off x="374741" y="1619250"/>
            <a:ext cx="3438000" cy="3553376"/>
          </a:xfrm>
          <a:prstGeom prst="roundRect">
            <a:avLst>
              <a:gd name="adj" fmla="val 3664"/>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sp>
        <p:nvSpPr>
          <p:cNvPr id="16" name="Rectangle: Rounded Corners 1">
            <a:extLst>
              <a:ext uri="{FF2B5EF4-FFF2-40B4-BE49-F238E27FC236}">
                <a16:creationId xmlns:a16="http://schemas.microsoft.com/office/drawing/2014/main" id="{3C4832FD-5F2E-48F5-9BC7-78DE180FF1F5}"/>
              </a:ext>
            </a:extLst>
          </p:cNvPr>
          <p:cNvSpPr/>
          <p:nvPr/>
        </p:nvSpPr>
        <p:spPr>
          <a:xfrm>
            <a:off x="4267787" y="1625346"/>
            <a:ext cx="3438000" cy="3553376"/>
          </a:xfrm>
          <a:prstGeom prst="roundRect">
            <a:avLst>
              <a:gd name="adj" fmla="val 3664"/>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sp>
        <p:nvSpPr>
          <p:cNvPr id="25" name="Rectangle: Rounded Corners 1">
            <a:extLst>
              <a:ext uri="{FF2B5EF4-FFF2-40B4-BE49-F238E27FC236}">
                <a16:creationId xmlns:a16="http://schemas.microsoft.com/office/drawing/2014/main" id="{80979F50-9234-9284-E71A-118C9CF51F37}"/>
              </a:ext>
            </a:extLst>
          </p:cNvPr>
          <p:cNvSpPr/>
          <p:nvPr/>
        </p:nvSpPr>
        <p:spPr>
          <a:xfrm>
            <a:off x="8161762" y="1619250"/>
            <a:ext cx="3438000" cy="3553376"/>
          </a:xfrm>
          <a:prstGeom prst="roundRect">
            <a:avLst>
              <a:gd name="adj" fmla="val 3664"/>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sp>
        <p:nvSpPr>
          <p:cNvPr id="29" name="TextBox 39">
            <a:extLst>
              <a:ext uri="{FF2B5EF4-FFF2-40B4-BE49-F238E27FC236}">
                <a16:creationId xmlns:a16="http://schemas.microsoft.com/office/drawing/2014/main" id="{E801368C-29ED-3EC4-833A-5CAEF068108C}"/>
              </a:ext>
            </a:extLst>
          </p:cNvPr>
          <p:cNvSpPr txBox="1"/>
          <p:nvPr/>
        </p:nvSpPr>
        <p:spPr>
          <a:xfrm>
            <a:off x="8173634" y="3821429"/>
            <a:ext cx="3412800" cy="1101091"/>
          </a:xfrm>
          <a:prstGeom prst="rect">
            <a:avLst/>
          </a:prstGeom>
          <a:solidFill>
            <a:schemeClr val="bg1"/>
          </a:solidFill>
        </p:spPr>
        <p:txBody>
          <a:bodyPr wrap="square" rtlCol="0">
            <a:noAutofit/>
          </a:bodyPr>
          <a:lstStyle/>
          <a:p>
            <a:pPr algn="ctr"/>
            <a:br>
              <a:rPr lang="en-US" sz="1050" noProof="0" dirty="0">
                <a:solidFill>
                  <a:srgbClr val="1B1B1A"/>
                </a:solidFill>
                <a:latin typeface="Inter SemiBold" panose="02000503000000020004" pitchFamily="2" charset="0"/>
                <a:ea typeface="Inter SemiBold" panose="02000503000000020004" pitchFamily="2" charset="0"/>
              </a:rPr>
            </a:br>
            <a:r>
              <a:rPr lang="en-US" sz="2000" noProof="0" dirty="0">
                <a:solidFill>
                  <a:srgbClr val="1B1B1A"/>
                </a:solidFill>
                <a:latin typeface="Inter SemiBold" panose="02000503000000020004" pitchFamily="2" charset="0"/>
                <a:ea typeface="Inter SemiBold" panose="02000503000000020004" pitchFamily="2" charset="0"/>
              </a:rPr>
              <a:t>Control pad</a:t>
            </a: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en-US" sz="1600" b="0" i="0" u="none" strike="noStrike" kern="1200" cap="none" spc="0" normalizeH="0" baseline="0" noProof="0" dirty="0">
                <a:ln>
                  <a:noFill/>
                </a:ln>
                <a:solidFill>
                  <a:prstClr val="black"/>
                </a:solidFill>
                <a:effectLst/>
                <a:uLnTx/>
                <a:uFillTx/>
                <a:ea typeface="+mn-ea"/>
                <a:cs typeface="+mn-cs"/>
              </a:rPr>
              <a:t>Allows </a:t>
            </a:r>
            <a:r>
              <a:rPr lang="en-US" sz="1600" noProof="0" dirty="0">
                <a:solidFill>
                  <a:prstClr val="black"/>
                </a:solidFill>
              </a:rPr>
              <a:t>selection of user profiles, initiate lock assist, or calibration</a:t>
            </a:r>
            <a:endParaRPr lang="en-US" sz="1600" noProof="0" dirty="0"/>
          </a:p>
        </p:txBody>
      </p:sp>
      <p:sp>
        <p:nvSpPr>
          <p:cNvPr id="4" name="TextBox 39">
            <a:extLst>
              <a:ext uri="{FF2B5EF4-FFF2-40B4-BE49-F238E27FC236}">
                <a16:creationId xmlns:a16="http://schemas.microsoft.com/office/drawing/2014/main" id="{EFFE9F91-03F6-D158-83BB-6EAC26F6E1AF}"/>
              </a:ext>
            </a:extLst>
          </p:cNvPr>
          <p:cNvSpPr txBox="1"/>
          <p:nvPr/>
        </p:nvSpPr>
        <p:spPr>
          <a:xfrm>
            <a:off x="4276577" y="3821429"/>
            <a:ext cx="3412800" cy="1101091"/>
          </a:xfrm>
          <a:prstGeom prst="rect">
            <a:avLst/>
          </a:prstGeom>
          <a:solidFill>
            <a:schemeClr val="bg1"/>
          </a:solidFill>
        </p:spPr>
        <p:txBody>
          <a:bodyPr wrap="square" rtlCol="0">
            <a:noAutofit/>
          </a:bodyPr>
          <a:lstStyle/>
          <a:p>
            <a:pPr algn="ctr"/>
            <a:br>
              <a:rPr lang="en-US" sz="1050" noProof="0" dirty="0">
                <a:solidFill>
                  <a:srgbClr val="1B1B1A"/>
                </a:solidFill>
                <a:latin typeface="Inter SemiBold" panose="02000503000000020004" pitchFamily="2" charset="0"/>
                <a:ea typeface="Inter SemiBold" panose="02000503000000020004" pitchFamily="2" charset="0"/>
              </a:rPr>
            </a:br>
            <a:r>
              <a:rPr lang="en-GB" sz="2000" dirty="0">
                <a:solidFill>
                  <a:srgbClr val="1B1B1A"/>
                </a:solidFill>
                <a:latin typeface="Inter SemiBold" panose="02000503000000020004" pitchFamily="2" charset="0"/>
                <a:ea typeface="Inter SemiBold" panose="02000503000000020004" pitchFamily="2" charset="0"/>
              </a:rPr>
              <a:t>Magnetic buckle</a:t>
            </a:r>
            <a:br>
              <a:rPr kumimoji="0" lang="en-GB" sz="2000" b="0" i="0" u="none" strike="noStrike" kern="1200" cap="none" spc="0" normalizeH="0" baseline="0" dirty="0">
                <a:ln>
                  <a:noFill/>
                </a:ln>
                <a:solidFill>
                  <a:prstClr val="black"/>
                </a:solidFill>
                <a:effectLst/>
                <a:uLnTx/>
                <a:uFillTx/>
                <a:latin typeface="Calibri" panose="020F0502020204030204" pitchFamily="34" charset="0"/>
                <a:ea typeface="+mn-ea"/>
                <a:cs typeface="+mn-cs"/>
              </a:rPr>
            </a:br>
            <a:r>
              <a:rPr kumimoji="0" lang="en-GB" sz="1600" b="0" i="0" u="none" strike="noStrike" kern="1200" cap="none" spc="0" normalizeH="0" baseline="0" dirty="0">
                <a:ln>
                  <a:noFill/>
                </a:ln>
                <a:solidFill>
                  <a:prstClr val="black"/>
                </a:solidFill>
                <a:effectLst/>
                <a:uLnTx/>
                <a:uFillTx/>
                <a:ea typeface="+mn-ea"/>
                <a:cs typeface="+mn-cs"/>
              </a:rPr>
              <a:t>M</a:t>
            </a:r>
            <a:r>
              <a:rPr kumimoji="0" lang="sv-SE" sz="1600" b="0" i="0" u="none" strike="noStrike" kern="1200" cap="none" spc="0" normalizeH="0" baseline="0" dirty="0" err="1">
                <a:ln>
                  <a:noFill/>
                </a:ln>
                <a:solidFill>
                  <a:prstClr val="black"/>
                </a:solidFill>
                <a:effectLst/>
                <a:uLnTx/>
                <a:uFillTx/>
                <a:ea typeface="+mn-ea"/>
                <a:cs typeface="+mn-cs"/>
              </a:rPr>
              <a:t>akes</a:t>
            </a:r>
            <a:r>
              <a:rPr kumimoji="0" lang="sv-SE" sz="1600" b="0" i="0" u="none" strike="noStrike" kern="1200" cap="none" spc="0" normalizeH="0" baseline="0" dirty="0">
                <a:ln>
                  <a:noFill/>
                </a:ln>
                <a:solidFill>
                  <a:prstClr val="black"/>
                </a:solidFill>
                <a:effectLst/>
                <a:uLnTx/>
                <a:uFillTx/>
                <a:ea typeface="+mn-ea"/>
                <a:cs typeface="+mn-cs"/>
              </a:rPr>
              <a:t> it </a:t>
            </a:r>
            <a:r>
              <a:rPr kumimoji="0" lang="sv-SE" sz="1600" b="0" i="0" u="none" strike="noStrike" kern="1200" cap="none" spc="0" normalizeH="0" baseline="0" dirty="0" err="1">
                <a:ln>
                  <a:noFill/>
                </a:ln>
                <a:solidFill>
                  <a:prstClr val="black"/>
                </a:solidFill>
                <a:effectLst/>
                <a:uLnTx/>
                <a:uFillTx/>
                <a:ea typeface="+mn-ea"/>
                <a:cs typeface="+mn-cs"/>
              </a:rPr>
              <a:t>easy</a:t>
            </a:r>
            <a:r>
              <a:rPr kumimoji="0" lang="sv-SE" sz="1600" b="0" i="0" u="none" strike="noStrike" kern="1200" cap="none" spc="0" normalizeH="0" baseline="0" dirty="0">
                <a:ln>
                  <a:noFill/>
                </a:ln>
                <a:solidFill>
                  <a:prstClr val="black"/>
                </a:solidFill>
                <a:effectLst/>
                <a:uLnTx/>
                <a:uFillTx/>
                <a:ea typeface="+mn-ea"/>
                <a:cs typeface="+mn-cs"/>
              </a:rPr>
              <a:t> to don and</a:t>
            </a:r>
            <a:br>
              <a:rPr kumimoji="0" lang="sv-SE" sz="1600" b="0" i="0" u="none" strike="noStrike" kern="1200" cap="none" spc="0" normalizeH="0" baseline="0" dirty="0">
                <a:ln>
                  <a:noFill/>
                </a:ln>
                <a:solidFill>
                  <a:prstClr val="black"/>
                </a:solidFill>
                <a:effectLst/>
                <a:uLnTx/>
                <a:uFillTx/>
                <a:ea typeface="+mn-ea"/>
                <a:cs typeface="+mn-cs"/>
              </a:rPr>
            </a:br>
            <a:r>
              <a:rPr kumimoji="0" lang="sv-SE" sz="1600" b="0" i="0" u="none" strike="noStrike" kern="1200" cap="none" spc="0" normalizeH="0" baseline="0" dirty="0" err="1">
                <a:ln>
                  <a:noFill/>
                </a:ln>
                <a:solidFill>
                  <a:prstClr val="black"/>
                </a:solidFill>
                <a:effectLst/>
                <a:uLnTx/>
                <a:uFillTx/>
                <a:ea typeface="+mn-ea"/>
                <a:cs typeface="+mn-cs"/>
              </a:rPr>
              <a:t>doff</a:t>
            </a:r>
            <a:r>
              <a:rPr kumimoji="0" lang="sv-SE" sz="1600" b="0" i="0" u="none" strike="noStrike" kern="1200" cap="none" spc="0" normalizeH="0" baseline="0" dirty="0">
                <a:ln>
                  <a:noFill/>
                </a:ln>
                <a:solidFill>
                  <a:prstClr val="black"/>
                </a:solidFill>
                <a:effectLst/>
                <a:uLnTx/>
                <a:uFillTx/>
                <a:ea typeface="+mn-ea"/>
                <a:cs typeface="+mn-cs"/>
              </a:rPr>
              <a:t> the </a:t>
            </a:r>
            <a:r>
              <a:rPr kumimoji="0" lang="sv-SE" sz="1600" b="0" i="0" u="none" strike="noStrike" kern="1200" cap="none" spc="0" normalizeH="0" baseline="0" dirty="0" err="1">
                <a:ln>
                  <a:noFill/>
                </a:ln>
                <a:solidFill>
                  <a:prstClr val="black"/>
                </a:solidFill>
                <a:effectLst/>
                <a:uLnTx/>
                <a:uFillTx/>
                <a:ea typeface="+mn-ea"/>
                <a:cs typeface="+mn-cs"/>
              </a:rPr>
              <a:t>glove</a:t>
            </a:r>
            <a:endParaRPr lang="sv-SE" sz="1600" dirty="0"/>
          </a:p>
        </p:txBody>
      </p:sp>
      <p:sp>
        <p:nvSpPr>
          <p:cNvPr id="6" name="TextBox 39">
            <a:extLst>
              <a:ext uri="{FF2B5EF4-FFF2-40B4-BE49-F238E27FC236}">
                <a16:creationId xmlns:a16="http://schemas.microsoft.com/office/drawing/2014/main" id="{C4CA36EB-4B4F-6983-419F-8E5DBA0F1BE7}"/>
              </a:ext>
            </a:extLst>
          </p:cNvPr>
          <p:cNvSpPr txBox="1"/>
          <p:nvPr/>
        </p:nvSpPr>
        <p:spPr>
          <a:xfrm>
            <a:off x="387676" y="3821429"/>
            <a:ext cx="3412800" cy="1101091"/>
          </a:xfrm>
          <a:prstGeom prst="rect">
            <a:avLst/>
          </a:prstGeom>
          <a:solidFill>
            <a:schemeClr val="bg1"/>
          </a:solidFill>
        </p:spPr>
        <p:txBody>
          <a:bodyPr wrap="square" rtlCol="0">
            <a:noAutofit/>
          </a:bodyPr>
          <a:lstStyle/>
          <a:p>
            <a:pPr algn="ctr"/>
            <a:br>
              <a:rPr lang="en-US" sz="1050" noProof="0" dirty="0">
                <a:solidFill>
                  <a:srgbClr val="1B1B1A"/>
                </a:solidFill>
                <a:latin typeface="Inter SemiBold" panose="02000503000000020004" pitchFamily="2" charset="0"/>
                <a:ea typeface="Inter SemiBold" panose="02000503000000020004" pitchFamily="2" charset="0"/>
              </a:rPr>
            </a:br>
            <a:r>
              <a:rPr kumimoji="0" lang="en-GB" sz="2000" u="none" strike="noStrike" kern="1200" cap="none" spc="0" normalizeH="0" baseline="0" dirty="0">
                <a:ln>
                  <a:noFill/>
                </a:ln>
                <a:solidFill>
                  <a:srgbClr val="1B1B1A"/>
                </a:solidFill>
                <a:effectLst/>
                <a:uLnTx/>
                <a:uFillTx/>
                <a:latin typeface="Inter SemiBold" panose="02000503000000020004" pitchFamily="2" charset="0"/>
                <a:ea typeface="Inter SemiBold" panose="02000503000000020004" pitchFamily="2" charset="0"/>
              </a:rPr>
              <a:t>Open design</a:t>
            </a:r>
            <a:br>
              <a:rPr kumimoji="0" lang="en-GB" sz="2000" b="1" u="none" strike="noStrike" kern="1200" cap="none" spc="0" normalizeH="0" baseline="0" dirty="0">
                <a:ln>
                  <a:noFill/>
                </a:ln>
                <a:solidFill>
                  <a:prstClr val="black"/>
                </a:solidFill>
                <a:effectLst/>
                <a:uLnTx/>
                <a:uFillTx/>
                <a:ea typeface="+mn-ea"/>
                <a:cs typeface="+mn-cs"/>
              </a:rPr>
            </a:br>
            <a:r>
              <a:rPr kumimoji="0" lang="en-US" sz="1600" b="0" i="0" u="none" strike="noStrike" kern="1200" cap="none" spc="0" normalizeH="0" baseline="0" noProof="0" dirty="0">
                <a:ln>
                  <a:noFill/>
                </a:ln>
                <a:solidFill>
                  <a:prstClr val="black"/>
                </a:solidFill>
                <a:effectLst/>
                <a:uLnTx/>
                <a:uFillTx/>
                <a:ea typeface="+mn-ea"/>
                <a:cs typeface="+mn-cs"/>
              </a:rPr>
              <a:t>And made of flexible material</a:t>
            </a:r>
            <a:br>
              <a:rPr kumimoji="0" lang="en-US" sz="1600" b="0" i="0" u="none" strike="noStrike" kern="1200" cap="none" spc="0" normalizeH="0" baseline="0" noProof="0" dirty="0">
                <a:ln>
                  <a:noFill/>
                </a:ln>
                <a:solidFill>
                  <a:prstClr val="black"/>
                </a:solidFill>
                <a:effectLst/>
                <a:uLnTx/>
                <a:uFillTx/>
                <a:ea typeface="+mn-ea"/>
                <a:cs typeface="+mn-cs"/>
              </a:rPr>
            </a:br>
            <a:r>
              <a:rPr kumimoji="0" lang="en-US" sz="1600" b="0" i="0" u="none" strike="noStrike" kern="1200" cap="none" spc="0" normalizeH="0" baseline="0" noProof="0" dirty="0">
                <a:ln>
                  <a:noFill/>
                </a:ln>
                <a:solidFill>
                  <a:prstClr val="black"/>
                </a:solidFill>
                <a:effectLst/>
                <a:uLnTx/>
                <a:uFillTx/>
                <a:ea typeface="+mn-ea"/>
                <a:cs typeface="+mn-cs"/>
              </a:rPr>
              <a:t>to </a:t>
            </a:r>
            <a:r>
              <a:rPr lang="en-US" sz="1600" noProof="0" dirty="0"/>
              <a:t>fit different anatomies and </a:t>
            </a:r>
          </a:p>
          <a:p>
            <a:pPr algn="ctr"/>
            <a:r>
              <a:rPr lang="en-US" sz="1600" noProof="0" dirty="0"/>
              <a:t>impaired hand function</a:t>
            </a:r>
            <a:endParaRPr kumimoji="0" lang="en-US" sz="1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057266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8">
            <a:extLst>
              <a:ext uri="{FF2B5EF4-FFF2-40B4-BE49-F238E27FC236}">
                <a16:creationId xmlns:a16="http://schemas.microsoft.com/office/drawing/2014/main" id="{429648FB-A131-CE10-87B0-905102828F4D}"/>
              </a:ext>
            </a:extLst>
          </p:cNvPr>
          <p:cNvSpPr txBox="1"/>
          <p:nvPr/>
        </p:nvSpPr>
        <p:spPr>
          <a:xfrm>
            <a:off x="9086909" y="1714120"/>
            <a:ext cx="3217734" cy="2053533"/>
          </a:xfrm>
          <a:prstGeom prst="rect">
            <a:avLst/>
          </a:prstGeom>
          <a:noFill/>
          <a:ln>
            <a:noFill/>
          </a:ln>
        </p:spPr>
        <p:txBody>
          <a:bodyPr wrap="square" lIns="91440" tIns="45720" rIns="91440" bIns="45720" rtlCol="0" anchor="t">
            <a:noAutofit/>
          </a:bodyPr>
          <a:lstStyle/>
          <a:p>
            <a:pPr marL="0" marR="0" lvl="0" indent="0" algn="l" defTabSz="914400" rtl="0" eaLnBrk="0" fontAlgn="base" latinLnBrk="0" hangingPunct="0">
              <a:spcBef>
                <a:spcPct val="0"/>
              </a:spcBef>
              <a:spcAft>
                <a:spcPts val="600"/>
              </a:spcAft>
              <a:buClrTx/>
              <a:buSzTx/>
              <a:buFontTx/>
              <a:buNone/>
              <a:tabLst/>
              <a:defRPr/>
            </a:pPr>
            <a:r>
              <a:rPr lang="en-US" b="1" spc="-50" noProof="0">
                <a:solidFill>
                  <a:schemeClr val="bg1"/>
                </a:solidFill>
                <a:latin typeface="Inter"/>
              </a:rPr>
              <a:t>Three User Profiles</a:t>
            </a:r>
          </a:p>
          <a:p>
            <a:pPr>
              <a:spcBef>
                <a:spcPct val="0"/>
              </a:spcBef>
              <a:spcAft>
                <a:spcPts val="1200"/>
              </a:spcAft>
              <a:defRPr/>
            </a:pPr>
            <a:r>
              <a:rPr lang="en-US" sz="1600" spc="-50" noProof="0">
                <a:solidFill>
                  <a:schemeClr val="bg1"/>
                </a:solidFill>
                <a:latin typeface="Inter"/>
              </a:rPr>
              <a:t>Each profile offers different settings based on the user's support needs and can be easily adjusted on the control pad. </a:t>
            </a:r>
          </a:p>
          <a:p>
            <a:pPr>
              <a:spcBef>
                <a:spcPct val="0"/>
              </a:spcBef>
              <a:spcAft>
                <a:spcPts val="1200"/>
              </a:spcAft>
              <a:defRPr/>
            </a:pPr>
            <a:r>
              <a:rPr lang="en-US" sz="1600" spc="-50" noProof="0">
                <a:solidFill>
                  <a:schemeClr val="bg1"/>
                </a:solidFill>
                <a:latin typeface="Inter"/>
              </a:rPr>
              <a:t>Further customization and additional profiles are available through the Bioservo App.</a:t>
            </a:r>
            <a:endParaRPr lang="en-US" sz="1600" noProof="0">
              <a:solidFill>
                <a:schemeClr val="bg1"/>
              </a:solidFill>
            </a:endParaRPr>
          </a:p>
          <a:p>
            <a:pPr marL="0" marR="0" lvl="0" indent="0" algn="l" defTabSz="914400" rtl="0" eaLnBrk="0" fontAlgn="base" latinLnBrk="0" hangingPunct="0">
              <a:spcBef>
                <a:spcPct val="0"/>
              </a:spcBef>
              <a:spcAft>
                <a:spcPts val="1200"/>
              </a:spcAft>
              <a:buClrTx/>
              <a:buSzTx/>
              <a:buFontTx/>
              <a:buNone/>
              <a:tabLst/>
              <a:defRPr/>
            </a:pPr>
            <a:endParaRPr kumimoji="0" lang="en-US" sz="1100" u="none" strike="noStrike" kern="1200" cap="none" spc="-50" normalizeH="0" baseline="0" noProof="0">
              <a:ln>
                <a:noFill/>
              </a:ln>
              <a:solidFill>
                <a:schemeClr val="bg1"/>
              </a:solidFill>
              <a:effectLst/>
              <a:uLnTx/>
              <a:uFillTx/>
              <a:latin typeface="Inter" panose="02000503000000020004" pitchFamily="2" charset="0"/>
              <a:ea typeface="+mn-ea"/>
              <a:cs typeface="+mn-cs"/>
            </a:endParaRPr>
          </a:p>
        </p:txBody>
      </p:sp>
      <p:sp>
        <p:nvSpPr>
          <p:cNvPr id="3" name="Title 2">
            <a:extLst>
              <a:ext uri="{FF2B5EF4-FFF2-40B4-BE49-F238E27FC236}">
                <a16:creationId xmlns:a16="http://schemas.microsoft.com/office/drawing/2014/main" id="{601F6233-A382-0ADD-C05A-80D922FFA241}"/>
              </a:ext>
            </a:extLst>
          </p:cNvPr>
          <p:cNvSpPr>
            <a:spLocks noGrp="1"/>
          </p:cNvSpPr>
          <p:nvPr>
            <p:ph type="title"/>
          </p:nvPr>
        </p:nvSpPr>
        <p:spPr/>
        <p:txBody>
          <a:bodyPr/>
          <a:lstStyle/>
          <a:p>
            <a:r>
              <a:rPr lang="en-US" noProof="0">
                <a:latin typeface="Inter"/>
              </a:rPr>
              <a:t>Adaptable Anywhere, Ready Anytime</a:t>
            </a:r>
            <a:endParaRPr lang="en-US" noProof="0"/>
          </a:p>
        </p:txBody>
      </p:sp>
      <p:grpSp>
        <p:nvGrpSpPr>
          <p:cNvPr id="27" name="Group 26">
            <a:extLst>
              <a:ext uri="{FF2B5EF4-FFF2-40B4-BE49-F238E27FC236}">
                <a16:creationId xmlns:a16="http://schemas.microsoft.com/office/drawing/2014/main" id="{F52768F9-B9F9-97DD-8965-64DF0B507EB2}"/>
              </a:ext>
            </a:extLst>
          </p:cNvPr>
          <p:cNvGrpSpPr/>
          <p:nvPr/>
        </p:nvGrpSpPr>
        <p:grpSpPr>
          <a:xfrm>
            <a:off x="213021" y="4151528"/>
            <a:ext cx="2635375" cy="1434284"/>
            <a:chOff x="205424" y="4323804"/>
            <a:chExt cx="2635375" cy="1434284"/>
          </a:xfrm>
        </p:grpSpPr>
        <p:pic>
          <p:nvPicPr>
            <p:cNvPr id="4" name="Picture 3">
              <a:extLst>
                <a:ext uri="{FF2B5EF4-FFF2-40B4-BE49-F238E27FC236}">
                  <a16:creationId xmlns:a16="http://schemas.microsoft.com/office/drawing/2014/main" id="{06EDB58F-48AD-5C2F-DD6E-2AEEB430086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5424" y="4333912"/>
              <a:ext cx="2635375" cy="1411200"/>
            </a:xfrm>
            <a:prstGeom prst="roundRect">
              <a:avLst>
                <a:gd name="adj" fmla="val 9451"/>
              </a:avLst>
            </a:prstGeom>
          </p:spPr>
        </p:pic>
        <p:sp>
          <p:nvSpPr>
            <p:cNvPr id="9" name="Rounded Rectangle 8">
              <a:extLst>
                <a:ext uri="{FF2B5EF4-FFF2-40B4-BE49-F238E27FC236}">
                  <a16:creationId xmlns:a16="http://schemas.microsoft.com/office/drawing/2014/main" id="{670BFEA9-C85B-C71E-78AD-A609A5DFCCBE}"/>
                </a:ext>
              </a:extLst>
            </p:cNvPr>
            <p:cNvSpPr/>
            <p:nvPr/>
          </p:nvSpPr>
          <p:spPr>
            <a:xfrm>
              <a:off x="212150" y="4323804"/>
              <a:ext cx="2611762" cy="1434284"/>
            </a:xfrm>
            <a:prstGeom prst="roundRect">
              <a:avLst>
                <a:gd name="adj" fmla="val 8766"/>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2"/>
                </a:solidFill>
              </a:endParaRPr>
            </a:p>
          </p:txBody>
        </p:sp>
      </p:grpSp>
      <p:pic>
        <p:nvPicPr>
          <p:cNvPr id="15" name="Picture 14">
            <a:extLst>
              <a:ext uri="{FF2B5EF4-FFF2-40B4-BE49-F238E27FC236}">
                <a16:creationId xmlns:a16="http://schemas.microsoft.com/office/drawing/2014/main" id="{0E2F2077-C2F4-25F0-4AE5-A1ECC1FBAE8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05367" y="1196197"/>
            <a:ext cx="2650683" cy="2845246"/>
          </a:xfrm>
          <a:prstGeom prst="roundRect">
            <a:avLst>
              <a:gd name="adj" fmla="val 6168"/>
            </a:avLst>
          </a:prstGeom>
        </p:spPr>
      </p:pic>
      <p:grpSp>
        <p:nvGrpSpPr>
          <p:cNvPr id="26" name="Group 25">
            <a:extLst>
              <a:ext uri="{FF2B5EF4-FFF2-40B4-BE49-F238E27FC236}">
                <a16:creationId xmlns:a16="http://schemas.microsoft.com/office/drawing/2014/main" id="{1E169545-717F-2310-D3A8-6103D4217753}"/>
              </a:ext>
            </a:extLst>
          </p:cNvPr>
          <p:cNvGrpSpPr/>
          <p:nvPr/>
        </p:nvGrpSpPr>
        <p:grpSpPr>
          <a:xfrm>
            <a:off x="6227834" y="4162403"/>
            <a:ext cx="2650653" cy="1412534"/>
            <a:chOff x="6227834" y="4333912"/>
            <a:chExt cx="2650653" cy="1412534"/>
          </a:xfrm>
        </p:grpSpPr>
        <p:pic>
          <p:nvPicPr>
            <p:cNvPr id="12" name="Picture 11">
              <a:extLst>
                <a:ext uri="{FF2B5EF4-FFF2-40B4-BE49-F238E27FC236}">
                  <a16:creationId xmlns:a16="http://schemas.microsoft.com/office/drawing/2014/main" id="{47B38650-A4C4-884B-0857-22D5EF4A1E0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227834" y="4333912"/>
              <a:ext cx="2650652" cy="1412534"/>
            </a:xfrm>
            <a:prstGeom prst="roundRect">
              <a:avLst>
                <a:gd name="adj" fmla="val 9171"/>
              </a:avLst>
            </a:prstGeom>
          </p:spPr>
        </p:pic>
        <p:sp>
          <p:nvSpPr>
            <p:cNvPr id="23" name="Rounded Rectangle 22">
              <a:extLst>
                <a:ext uri="{FF2B5EF4-FFF2-40B4-BE49-F238E27FC236}">
                  <a16:creationId xmlns:a16="http://schemas.microsoft.com/office/drawing/2014/main" id="{1BD5F5F6-2D55-C138-65CB-41E04CE1CCF9}"/>
                </a:ext>
              </a:extLst>
            </p:cNvPr>
            <p:cNvSpPr/>
            <p:nvPr/>
          </p:nvSpPr>
          <p:spPr>
            <a:xfrm>
              <a:off x="6227834" y="4336728"/>
              <a:ext cx="2650653" cy="1391811"/>
            </a:xfrm>
            <a:prstGeom prst="roundRect">
              <a:avLst>
                <a:gd name="adj" fmla="val 8766"/>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2"/>
                </a:solidFill>
              </a:endParaRPr>
            </a:p>
          </p:txBody>
        </p:sp>
      </p:grpSp>
      <p:pic>
        <p:nvPicPr>
          <p:cNvPr id="22" name="Picture 21">
            <a:extLst>
              <a:ext uri="{FF2B5EF4-FFF2-40B4-BE49-F238E27FC236}">
                <a16:creationId xmlns:a16="http://schemas.microsoft.com/office/drawing/2014/main" id="{62EFC30D-F384-19F9-17BF-18C212F247AD}"/>
              </a:ext>
            </a:extLst>
          </p:cNvPr>
          <p:cNvPicPr>
            <a:picLocks noChangeAspect="1"/>
          </p:cNvPicPr>
          <p:nvPr/>
        </p:nvPicPr>
        <p:blipFill>
          <a:blip r:embed="rId6" cstate="screen">
            <a:extLst>
              <a:ext uri="{28A0092B-C50C-407E-A947-70E740481C1C}">
                <a14:useLocalDpi xmlns:a14="http://schemas.microsoft.com/office/drawing/2010/main"/>
              </a:ext>
            </a:extLst>
          </a:blip>
          <a:srcRect b="-20"/>
          <a:stretch>
            <a:fillRect/>
          </a:stretch>
        </p:blipFill>
        <p:spPr>
          <a:xfrm>
            <a:off x="3217135" y="1196197"/>
            <a:ext cx="2650683" cy="2845246"/>
          </a:xfrm>
          <a:prstGeom prst="roundRect">
            <a:avLst>
              <a:gd name="adj" fmla="val 6168"/>
            </a:avLst>
          </a:prstGeom>
        </p:spPr>
      </p:pic>
      <p:pic>
        <p:nvPicPr>
          <p:cNvPr id="20" name="Picture 19">
            <a:extLst>
              <a:ext uri="{FF2B5EF4-FFF2-40B4-BE49-F238E27FC236}">
                <a16:creationId xmlns:a16="http://schemas.microsoft.com/office/drawing/2014/main" id="{4ED9B8B2-4FD7-9FBA-4EDF-C9B90CA4115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6227834" y="1196197"/>
            <a:ext cx="2648148" cy="2845246"/>
          </a:xfrm>
          <a:prstGeom prst="roundRect">
            <a:avLst>
              <a:gd name="adj" fmla="val 6168"/>
            </a:avLst>
          </a:prstGeom>
        </p:spPr>
      </p:pic>
      <p:grpSp>
        <p:nvGrpSpPr>
          <p:cNvPr id="32" name="Group 31">
            <a:extLst>
              <a:ext uri="{FF2B5EF4-FFF2-40B4-BE49-F238E27FC236}">
                <a16:creationId xmlns:a16="http://schemas.microsoft.com/office/drawing/2014/main" id="{ADCF913B-677D-88AD-ABBF-46AA91C52A0C}"/>
              </a:ext>
            </a:extLst>
          </p:cNvPr>
          <p:cNvGrpSpPr/>
          <p:nvPr/>
        </p:nvGrpSpPr>
        <p:grpSpPr>
          <a:xfrm>
            <a:off x="3217135" y="4163070"/>
            <a:ext cx="2649600" cy="1413916"/>
            <a:chOff x="3217135" y="4163070"/>
            <a:chExt cx="2649600" cy="1413916"/>
          </a:xfrm>
        </p:grpSpPr>
        <p:pic>
          <p:nvPicPr>
            <p:cNvPr id="6" name="Picture 5">
              <a:extLst>
                <a:ext uri="{FF2B5EF4-FFF2-40B4-BE49-F238E27FC236}">
                  <a16:creationId xmlns:a16="http://schemas.microsoft.com/office/drawing/2014/main" id="{30A1DB90-12F3-05E4-564F-15A37375052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17862" y="4163070"/>
              <a:ext cx="2648147" cy="1411200"/>
            </a:xfrm>
            <a:prstGeom prst="roundRect">
              <a:avLst>
                <a:gd name="adj" fmla="val 9451"/>
              </a:avLst>
            </a:prstGeom>
          </p:spPr>
        </p:pic>
        <p:sp>
          <p:nvSpPr>
            <p:cNvPr id="18" name="Rounded Rectangle 17">
              <a:extLst>
                <a:ext uri="{FF2B5EF4-FFF2-40B4-BE49-F238E27FC236}">
                  <a16:creationId xmlns:a16="http://schemas.microsoft.com/office/drawing/2014/main" id="{18DF64B7-0E95-C8A0-F3A8-1C83F51CFA55}"/>
                </a:ext>
              </a:extLst>
            </p:cNvPr>
            <p:cNvSpPr/>
            <p:nvPr/>
          </p:nvSpPr>
          <p:spPr>
            <a:xfrm>
              <a:off x="3217135" y="4164452"/>
              <a:ext cx="2649600" cy="1412534"/>
            </a:xfrm>
            <a:prstGeom prst="roundRect">
              <a:avLst>
                <a:gd name="adj" fmla="val 8766"/>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2"/>
                </a:solidFill>
              </a:endParaRPr>
            </a:p>
          </p:txBody>
        </p:sp>
      </p:grpSp>
      <p:sp>
        <p:nvSpPr>
          <p:cNvPr id="2" name="TextBox 38">
            <a:extLst>
              <a:ext uri="{FF2B5EF4-FFF2-40B4-BE49-F238E27FC236}">
                <a16:creationId xmlns:a16="http://schemas.microsoft.com/office/drawing/2014/main" id="{4335E106-E6C7-3FA9-9A50-ACAB205533C6}"/>
              </a:ext>
            </a:extLst>
          </p:cNvPr>
          <p:cNvSpPr txBox="1"/>
          <p:nvPr/>
        </p:nvSpPr>
        <p:spPr>
          <a:xfrm>
            <a:off x="621792" y="5661803"/>
            <a:ext cx="8254189" cy="543413"/>
          </a:xfrm>
          <a:prstGeom prst="rect">
            <a:avLst/>
          </a:prstGeom>
          <a:noFill/>
          <a:ln>
            <a:noFill/>
          </a:ln>
        </p:spPr>
        <p:txBody>
          <a:bodyPr wrap="square" lIns="91440" tIns="45720" rIns="91440" bIns="45720" rtlCol="0" anchor="t">
            <a:noAutofit/>
          </a:bodyPr>
          <a:lstStyle/>
          <a:p>
            <a:pPr>
              <a:spcBef>
                <a:spcPct val="0"/>
              </a:spcBef>
              <a:spcAft>
                <a:spcPts val="1200"/>
              </a:spcAft>
              <a:defRPr/>
            </a:pPr>
            <a:r>
              <a:rPr lang="en-US" sz="1600" spc="-50" noProof="0">
                <a:solidFill>
                  <a:schemeClr val="bg1"/>
                </a:solidFill>
                <a:latin typeface="Inter"/>
              </a:rPr>
              <a:t>Precision Task		              Dynamic		            Strong &amp; Steady</a:t>
            </a:r>
            <a:endParaRPr kumimoji="0" lang="en-US" sz="1100" u="none" strike="noStrike" kern="1200" cap="none" spc="-50" normalizeH="0" baseline="0" noProof="0">
              <a:ln>
                <a:noFill/>
              </a:ln>
              <a:solidFill>
                <a:schemeClr val="bg1"/>
              </a:solidFill>
              <a:effectLst/>
              <a:uLnTx/>
              <a:uFillTx/>
              <a:latin typeface="Inter" panose="02000503000000020004" pitchFamily="2" charset="0"/>
              <a:ea typeface="+mn-ea"/>
              <a:cs typeface="+mn-cs"/>
            </a:endParaRPr>
          </a:p>
        </p:txBody>
      </p:sp>
    </p:spTree>
    <p:extLst>
      <p:ext uri="{BB962C8B-B14F-4D97-AF65-F5344CB8AC3E}">
        <p14:creationId xmlns:p14="http://schemas.microsoft.com/office/powerpoint/2010/main" val="284127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blue and white logo&#10;&#10;Description automatically generated">
            <a:extLst>
              <a:ext uri="{FF2B5EF4-FFF2-40B4-BE49-F238E27FC236}">
                <a16:creationId xmlns:a16="http://schemas.microsoft.com/office/drawing/2014/main" id="{4592D5ED-CCC6-2979-2DB2-043F381ECB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4"/>
          <a:stretch/>
        </p:blipFill>
        <p:spPr>
          <a:xfrm>
            <a:off x="375375" y="2161512"/>
            <a:ext cx="495891" cy="468642"/>
          </a:xfrm>
          <a:prstGeom prst="roundRect">
            <a:avLst/>
          </a:prstGeom>
          <a:ln>
            <a:solidFill>
              <a:schemeClr val="bg2"/>
            </a:solidFill>
          </a:ln>
        </p:spPr>
      </p:pic>
      <p:sp>
        <p:nvSpPr>
          <p:cNvPr id="18" name="TextBox 38">
            <a:extLst>
              <a:ext uri="{FF2B5EF4-FFF2-40B4-BE49-F238E27FC236}">
                <a16:creationId xmlns:a16="http://schemas.microsoft.com/office/drawing/2014/main" id="{1A83DA5C-2806-D168-55CA-2DDF081FBD9C}"/>
              </a:ext>
            </a:extLst>
          </p:cNvPr>
          <p:cNvSpPr txBox="1"/>
          <p:nvPr/>
        </p:nvSpPr>
        <p:spPr>
          <a:xfrm>
            <a:off x="222766" y="1109360"/>
            <a:ext cx="4180951" cy="871845"/>
          </a:xfrm>
          <a:prstGeom prst="roundRect">
            <a:avLst>
              <a:gd name="adj" fmla="val 11332"/>
            </a:avLst>
          </a:prstGeom>
          <a:noFill/>
          <a:ln>
            <a:noFill/>
          </a:ln>
        </p:spPr>
        <p:txBody>
          <a:bodyPr wrap="square" rtlCol="0" anchor="t">
            <a:noAutofit/>
          </a:bodyPr>
          <a:lstStyle/>
          <a:p>
            <a:pPr marL="0" marR="0" lvl="0" indent="0" algn="l" defTabSz="914400" rtl="0" eaLnBrk="0" fontAlgn="base" latinLnBrk="0" hangingPunct="0">
              <a:spcBef>
                <a:spcPct val="0"/>
              </a:spcBef>
              <a:spcAft>
                <a:spcPts val="1200"/>
              </a:spcAft>
              <a:buClrTx/>
              <a:buSzTx/>
              <a:buFontTx/>
              <a:buNone/>
              <a:tabLst/>
              <a:defRPr/>
            </a:pPr>
            <a:r>
              <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rPr>
              <a:t>Carbonhand comes with three pre-defined profiles, that can be personally adjusted to fit the user’s needs:</a:t>
            </a:r>
          </a:p>
        </p:txBody>
      </p:sp>
      <p:grpSp>
        <p:nvGrpSpPr>
          <p:cNvPr id="27" name="Group 26">
            <a:extLst>
              <a:ext uri="{FF2B5EF4-FFF2-40B4-BE49-F238E27FC236}">
                <a16:creationId xmlns:a16="http://schemas.microsoft.com/office/drawing/2014/main" id="{7FD2EB41-3F1B-F772-5866-C658F1F81694}"/>
              </a:ext>
            </a:extLst>
          </p:cNvPr>
          <p:cNvGrpSpPr/>
          <p:nvPr/>
        </p:nvGrpSpPr>
        <p:grpSpPr>
          <a:xfrm>
            <a:off x="871265" y="1976246"/>
            <a:ext cx="3794117" cy="3588895"/>
            <a:chOff x="222767" y="2182668"/>
            <a:chExt cx="4374720" cy="3588895"/>
          </a:xfrm>
        </p:grpSpPr>
        <p:sp>
          <p:nvSpPr>
            <p:cNvPr id="19" name="TextBox 38">
              <a:extLst>
                <a:ext uri="{FF2B5EF4-FFF2-40B4-BE49-F238E27FC236}">
                  <a16:creationId xmlns:a16="http://schemas.microsoft.com/office/drawing/2014/main" id="{6899DCE1-592E-A84B-7C10-5D8D6DCAA666}"/>
                </a:ext>
              </a:extLst>
            </p:cNvPr>
            <p:cNvSpPr txBox="1"/>
            <p:nvPr/>
          </p:nvSpPr>
          <p:spPr>
            <a:xfrm>
              <a:off x="222772" y="4003788"/>
              <a:ext cx="4374715" cy="850958"/>
            </a:xfrm>
            <a:prstGeom prst="roundRect">
              <a:avLst>
                <a:gd name="adj" fmla="val 11332"/>
              </a:avLst>
            </a:prstGeom>
            <a:noFill/>
            <a:ln>
              <a:noFill/>
            </a:ln>
          </p:spPr>
          <p:txBody>
            <a:bodyPr wrap="square" rtlCol="0" anchor="ctr">
              <a:noAutofit/>
            </a:bodyPr>
            <a:lstStyle/>
            <a:p>
              <a:pPr marL="0" marR="0" lvl="0" indent="0" algn="l" defTabSz="914400" rtl="0" eaLnBrk="0" fontAlgn="base" latinLnBrk="0" hangingPunct="0">
                <a:spcBef>
                  <a:spcPct val="0"/>
                </a:spcBef>
                <a:spcAft>
                  <a:spcPts val="600"/>
                </a:spcAft>
                <a:buClrTx/>
                <a:buSzTx/>
                <a:buFontTx/>
                <a:buNone/>
                <a:tabLst/>
                <a:defRPr/>
              </a:pPr>
              <a:r>
                <a:rPr lang="en-GB" sz="2000" spc="-50" dirty="0">
                  <a:solidFill>
                    <a:schemeClr val="bg1"/>
                  </a:solidFill>
                  <a:latin typeface="Inter" panose="02000503000000020004" pitchFamily="2" charset="0"/>
                </a:rPr>
                <a:t>Responsiveness</a:t>
              </a:r>
            </a:p>
            <a:p>
              <a:pPr marL="0" marR="0" lvl="0" indent="0" algn="l" defTabSz="914400" rtl="0" eaLnBrk="0" fontAlgn="base" latinLnBrk="0" hangingPunct="0">
                <a:spcBef>
                  <a:spcPct val="0"/>
                </a:spcBef>
                <a:spcAft>
                  <a:spcPts val="1200"/>
                </a:spcAft>
                <a:buClrTx/>
                <a:buSzTx/>
                <a:buFontTx/>
                <a:buNone/>
                <a:tabLst/>
                <a:defRPr/>
              </a:pPr>
              <a:r>
                <a:rPr lang="en-GB" sz="1400" spc="-50" dirty="0">
                  <a:solidFill>
                    <a:schemeClr val="bg1"/>
                  </a:solidFill>
                  <a:latin typeface="Inter" panose="02000503000000020004" pitchFamily="2" charset="0"/>
                </a:rPr>
                <a:t>T</a:t>
              </a: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he speed between sensor input and force output</a:t>
              </a:r>
              <a:endPar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20" name="TextBox 38">
              <a:extLst>
                <a:ext uri="{FF2B5EF4-FFF2-40B4-BE49-F238E27FC236}">
                  <a16:creationId xmlns:a16="http://schemas.microsoft.com/office/drawing/2014/main" id="{86E45B18-A28E-8F54-A702-F5ED061F7356}"/>
                </a:ext>
              </a:extLst>
            </p:cNvPr>
            <p:cNvSpPr txBox="1"/>
            <p:nvPr/>
          </p:nvSpPr>
          <p:spPr>
            <a:xfrm>
              <a:off x="222770" y="2182668"/>
              <a:ext cx="4180951" cy="850958"/>
            </a:xfrm>
            <a:prstGeom prst="roundRect">
              <a:avLst>
                <a:gd name="adj" fmla="val 11332"/>
              </a:avLst>
            </a:prstGeom>
            <a:noFill/>
            <a:ln>
              <a:noFill/>
            </a:ln>
          </p:spPr>
          <p:txBody>
            <a:bodyPr wrap="square" rtlCol="0" anchor="ctr">
              <a:noAutofit/>
            </a:bodyPr>
            <a:lstStyle/>
            <a:p>
              <a:pPr marL="0" marR="0" lvl="0" indent="0" algn="l" defTabSz="914400" rtl="0" eaLnBrk="0" fontAlgn="base" latinLnBrk="0" hangingPunct="0">
                <a:spcBef>
                  <a:spcPct val="0"/>
                </a:spcBef>
                <a:spcAft>
                  <a:spcPts val="600"/>
                </a:spcAft>
                <a:buClrTx/>
                <a:buSzTx/>
                <a:buFontTx/>
                <a:buNone/>
                <a:tabLst/>
                <a:defRPr/>
              </a:pPr>
              <a:r>
                <a:rPr lang="en-GB" sz="2000" spc="-50" dirty="0">
                  <a:solidFill>
                    <a:schemeClr val="bg1"/>
                  </a:solidFill>
                  <a:latin typeface="Inter" panose="02000503000000020004" pitchFamily="2" charset="0"/>
                </a:rPr>
                <a:t>Max force</a:t>
              </a:r>
            </a:p>
            <a:p>
              <a:pPr marL="0" marR="0" lvl="0" indent="0" algn="l" defTabSz="914400" rtl="0" eaLnBrk="0" fontAlgn="base" latinLnBrk="0" hangingPunct="0">
                <a:spcBef>
                  <a:spcPct val="0"/>
                </a:spcBef>
                <a:spcAft>
                  <a:spcPts val="1200"/>
                </a:spcAft>
                <a:buClrTx/>
                <a:buSzTx/>
                <a:buFontTx/>
                <a:buNone/>
                <a:tabLst/>
                <a:defRPr/>
              </a:pPr>
              <a:r>
                <a:rPr lang="en-GB" sz="1400" spc="-50" dirty="0">
                  <a:solidFill>
                    <a:schemeClr val="bg1"/>
                  </a:solidFill>
                  <a:latin typeface="Inter" panose="02000503000000020004" pitchFamily="2" charset="0"/>
                </a:rPr>
                <a:t>T</a:t>
              </a: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he maximum force provided by Carbonhand</a:t>
              </a:r>
              <a:endPar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21" name="TextBox 38">
              <a:extLst>
                <a:ext uri="{FF2B5EF4-FFF2-40B4-BE49-F238E27FC236}">
                  <a16:creationId xmlns:a16="http://schemas.microsoft.com/office/drawing/2014/main" id="{CD6204AA-B814-D747-96A1-C94886BA8AD9}"/>
                </a:ext>
              </a:extLst>
            </p:cNvPr>
            <p:cNvSpPr txBox="1"/>
            <p:nvPr/>
          </p:nvSpPr>
          <p:spPr>
            <a:xfrm>
              <a:off x="222767" y="3085185"/>
              <a:ext cx="4180951" cy="850958"/>
            </a:xfrm>
            <a:prstGeom prst="roundRect">
              <a:avLst>
                <a:gd name="adj" fmla="val 11332"/>
              </a:avLst>
            </a:prstGeom>
            <a:noFill/>
            <a:ln>
              <a:noFill/>
            </a:ln>
          </p:spPr>
          <p:txBody>
            <a:bodyPr wrap="square" rtlCol="0" anchor="ctr">
              <a:noAutofit/>
            </a:bodyPr>
            <a:lstStyle/>
            <a:p>
              <a:pPr marL="0" marR="0" lvl="0" indent="0" algn="l" defTabSz="914400" rtl="0" eaLnBrk="0" fontAlgn="base" latinLnBrk="0" hangingPunct="0">
                <a:spcBef>
                  <a:spcPct val="0"/>
                </a:spcBef>
                <a:spcAft>
                  <a:spcPts val="600"/>
                </a:spcAft>
                <a:buClrTx/>
                <a:buSzTx/>
                <a:buFontTx/>
                <a:buNone/>
                <a:tabLst/>
                <a:defRPr/>
              </a:pPr>
              <a:r>
                <a:rPr lang="en-GB" sz="2000" spc="-50" dirty="0">
                  <a:solidFill>
                    <a:schemeClr val="bg1"/>
                  </a:solidFill>
                  <a:latin typeface="Inter" panose="02000503000000020004" pitchFamily="2" charset="0"/>
                </a:rPr>
                <a:t>Stickiness</a:t>
              </a:r>
            </a:p>
            <a:p>
              <a:pPr marL="0" marR="0" lvl="0" indent="0" algn="l" defTabSz="914400" rtl="0" eaLnBrk="0" fontAlgn="base" latinLnBrk="0" hangingPunct="0">
                <a:spcBef>
                  <a:spcPct val="0"/>
                </a:spcBef>
                <a:spcAft>
                  <a:spcPts val="600"/>
                </a:spcAft>
                <a:buClrTx/>
                <a:buSzTx/>
                <a:buFontTx/>
                <a:buNone/>
                <a:tabLst/>
                <a:defRPr/>
              </a:pPr>
              <a:r>
                <a:rPr lang="en-GB" sz="1400" spc="-50" dirty="0">
                  <a:solidFill>
                    <a:schemeClr val="bg1"/>
                  </a:solidFill>
                  <a:latin typeface="Inter" panose="02000503000000020004" pitchFamily="2" charset="0"/>
                </a:rPr>
                <a:t>T</a:t>
              </a: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he force required by the user to release the grip</a:t>
              </a:r>
              <a:endPar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sp>
          <p:nvSpPr>
            <p:cNvPr id="22" name="TextBox 38">
              <a:extLst>
                <a:ext uri="{FF2B5EF4-FFF2-40B4-BE49-F238E27FC236}">
                  <a16:creationId xmlns:a16="http://schemas.microsoft.com/office/drawing/2014/main" id="{5C937D5F-E652-BA9B-0F96-5B524978FD84}"/>
                </a:ext>
              </a:extLst>
            </p:cNvPr>
            <p:cNvSpPr txBox="1"/>
            <p:nvPr/>
          </p:nvSpPr>
          <p:spPr>
            <a:xfrm>
              <a:off x="222767" y="4920605"/>
              <a:ext cx="4180951" cy="850958"/>
            </a:xfrm>
            <a:prstGeom prst="roundRect">
              <a:avLst>
                <a:gd name="adj" fmla="val 11332"/>
              </a:avLst>
            </a:prstGeom>
            <a:noFill/>
            <a:ln>
              <a:noFill/>
            </a:ln>
          </p:spPr>
          <p:txBody>
            <a:bodyPr wrap="square" rtlCol="0" anchor="ctr">
              <a:noAutofit/>
            </a:bodyPr>
            <a:lstStyle/>
            <a:p>
              <a:pPr marL="0" marR="0" lvl="0" indent="0" algn="l" defTabSz="914400" rtl="0" eaLnBrk="0" fontAlgn="base" latinLnBrk="0" hangingPunct="0">
                <a:spcBef>
                  <a:spcPct val="0"/>
                </a:spcBef>
                <a:spcAft>
                  <a:spcPts val="600"/>
                </a:spcAft>
                <a:buClrTx/>
                <a:buSzTx/>
                <a:buFontTx/>
                <a:buNone/>
                <a:tabLst/>
                <a:defRPr/>
              </a:pPr>
              <a:r>
                <a:rPr lang="en-GB" sz="2000" spc="-50" dirty="0">
                  <a:solidFill>
                    <a:schemeClr val="bg1"/>
                  </a:solidFill>
                  <a:latin typeface="Inter" panose="02000503000000020004" pitchFamily="2" charset="0"/>
                </a:rPr>
                <a:t>Sensor synergies</a:t>
              </a:r>
            </a:p>
            <a:p>
              <a:pPr marL="0" marR="0" lvl="0" indent="0" algn="l" defTabSz="914400" rtl="0" eaLnBrk="0" fontAlgn="base" latinLnBrk="0" hangingPunct="0">
                <a:spcBef>
                  <a:spcPct val="0"/>
                </a:spcBef>
                <a:spcAft>
                  <a:spcPts val="600"/>
                </a:spcAft>
                <a:buClrTx/>
                <a:buSzTx/>
                <a:buFontTx/>
                <a:buNone/>
                <a:tabLst/>
                <a:defRPr/>
              </a:pPr>
              <a:r>
                <a:rPr lang="en-GB" sz="1400" spc="-50" dirty="0">
                  <a:solidFill>
                    <a:schemeClr val="bg1"/>
                  </a:solidFill>
                  <a:latin typeface="Inter" panose="02000503000000020004" pitchFamily="2" charset="0"/>
                </a:rPr>
                <a:t>L</a:t>
              </a:r>
              <a:r>
                <a:rPr kumimoji="0" lang="en-GB" sz="1400" u="none" strike="noStrike" kern="1200" cap="none" spc="-50" normalizeH="0" baseline="0" dirty="0">
                  <a:ln>
                    <a:noFill/>
                  </a:ln>
                  <a:solidFill>
                    <a:schemeClr val="bg1"/>
                  </a:solidFill>
                  <a:effectLst/>
                  <a:uLnTx/>
                  <a:uFillTx/>
                  <a:latin typeface="Inter" panose="02000503000000020004" pitchFamily="2" charset="0"/>
                  <a:ea typeface="+mn-ea"/>
                  <a:cs typeface="+mn-cs"/>
                </a:rPr>
                <a:t>inking sensors to multiple fingers</a:t>
              </a:r>
              <a:endParaRPr kumimoji="0" lang="en-GB" sz="1600" u="none" strike="noStrike" kern="1200" cap="none" spc="-50" normalizeH="0" baseline="0" dirty="0">
                <a:ln>
                  <a:noFill/>
                </a:ln>
                <a:solidFill>
                  <a:schemeClr val="bg1"/>
                </a:solidFill>
                <a:effectLst/>
                <a:uLnTx/>
                <a:uFillTx/>
                <a:latin typeface="Inter" panose="02000503000000020004" pitchFamily="2" charset="0"/>
                <a:ea typeface="+mn-ea"/>
                <a:cs typeface="+mn-cs"/>
              </a:endParaRPr>
            </a:p>
          </p:txBody>
        </p:sp>
      </p:grpSp>
      <p:sp>
        <p:nvSpPr>
          <p:cNvPr id="6" name="Title 5">
            <a:extLst>
              <a:ext uri="{FF2B5EF4-FFF2-40B4-BE49-F238E27FC236}">
                <a16:creationId xmlns:a16="http://schemas.microsoft.com/office/drawing/2014/main" id="{FE2BE573-446B-8F82-3DF0-4C5DE6396CB3}"/>
              </a:ext>
            </a:extLst>
          </p:cNvPr>
          <p:cNvSpPr>
            <a:spLocks noGrp="1"/>
          </p:cNvSpPr>
          <p:nvPr>
            <p:ph type="title"/>
          </p:nvPr>
        </p:nvSpPr>
        <p:spPr/>
        <p:txBody>
          <a:bodyPr/>
          <a:lstStyle/>
          <a:p>
            <a:r>
              <a:rPr lang="en-US" dirty="0"/>
              <a:t>Bioservo App –  Personalized setting of functionality</a:t>
            </a:r>
            <a:endParaRPr lang="en-SE" dirty="0"/>
          </a:p>
        </p:txBody>
      </p:sp>
      <p:pic>
        <p:nvPicPr>
          <p:cNvPr id="7" name="Picture 6">
            <a:extLst>
              <a:ext uri="{FF2B5EF4-FFF2-40B4-BE49-F238E27FC236}">
                <a16:creationId xmlns:a16="http://schemas.microsoft.com/office/drawing/2014/main" id="{2319F771-46AE-E523-29B9-2C69C9A392AC}"/>
              </a:ext>
            </a:extLst>
          </p:cNvPr>
          <p:cNvPicPr>
            <a:picLocks noChangeAspect="1"/>
          </p:cNvPicPr>
          <p:nvPr/>
        </p:nvPicPr>
        <p:blipFill>
          <a:blip r:embed="rId3"/>
          <a:stretch>
            <a:fillRect/>
          </a:stretch>
        </p:blipFill>
        <p:spPr>
          <a:xfrm>
            <a:off x="393638" y="4899811"/>
            <a:ext cx="495891" cy="469513"/>
          </a:xfrm>
          <a:prstGeom prst="roundRect">
            <a:avLst/>
          </a:prstGeom>
          <a:ln>
            <a:solidFill>
              <a:schemeClr val="bg2"/>
            </a:solidFill>
          </a:ln>
        </p:spPr>
      </p:pic>
      <p:pic>
        <p:nvPicPr>
          <p:cNvPr id="9" name="Picture 8">
            <a:extLst>
              <a:ext uri="{FF2B5EF4-FFF2-40B4-BE49-F238E27FC236}">
                <a16:creationId xmlns:a16="http://schemas.microsoft.com/office/drawing/2014/main" id="{8A634D5B-BE93-5412-5433-7F94C3BA3E2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993631" y="1110591"/>
            <a:ext cx="7599870" cy="4943367"/>
          </a:xfrm>
          <a:prstGeom prst="roundRect">
            <a:avLst>
              <a:gd name="adj" fmla="val 8116"/>
            </a:avLst>
          </a:prstGeom>
        </p:spPr>
      </p:pic>
      <p:pic>
        <p:nvPicPr>
          <p:cNvPr id="23" name="Picture 22" descr="A screen shot of a hand&#10;&#10;Description automatically generated">
            <a:extLst>
              <a:ext uri="{FF2B5EF4-FFF2-40B4-BE49-F238E27FC236}">
                <a16:creationId xmlns:a16="http://schemas.microsoft.com/office/drawing/2014/main" id="{DB2CF6EF-369D-01B4-2DCB-F44E5E8F0EE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5374" y="3074278"/>
            <a:ext cx="495891" cy="468642"/>
          </a:xfrm>
          <a:prstGeom prst="roundRect">
            <a:avLst/>
          </a:prstGeom>
          <a:ln>
            <a:solidFill>
              <a:schemeClr val="bg2"/>
            </a:solidFill>
          </a:ln>
        </p:spPr>
      </p:pic>
      <p:pic>
        <p:nvPicPr>
          <p:cNvPr id="25" name="Picture 24" descr="A screen shot of a hand&#10;&#10;Description automatically generated">
            <a:extLst>
              <a:ext uri="{FF2B5EF4-FFF2-40B4-BE49-F238E27FC236}">
                <a16:creationId xmlns:a16="http://schemas.microsoft.com/office/drawing/2014/main" id="{D4A26E2A-8742-1AC3-4FB5-2A5E6F6CD3B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75173" y="3987044"/>
            <a:ext cx="495891" cy="468643"/>
          </a:xfrm>
          <a:prstGeom prst="roundRect">
            <a:avLst/>
          </a:prstGeom>
          <a:ln>
            <a:solidFill>
              <a:schemeClr val="bg2"/>
            </a:solidFill>
          </a:ln>
        </p:spPr>
      </p:pic>
    </p:spTree>
    <p:extLst>
      <p:ext uri="{BB962C8B-B14F-4D97-AF65-F5344CB8AC3E}">
        <p14:creationId xmlns:p14="http://schemas.microsoft.com/office/powerpoint/2010/main" val="147264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2BDAE-5AAC-317E-0793-6AF75AB195AE}"/>
              </a:ext>
            </a:extLst>
          </p:cNvPr>
          <p:cNvSpPr>
            <a:spLocks noGrp="1"/>
          </p:cNvSpPr>
          <p:nvPr>
            <p:ph type="title"/>
          </p:nvPr>
        </p:nvSpPr>
        <p:spPr/>
        <p:txBody>
          <a:bodyPr/>
          <a:lstStyle/>
          <a:p>
            <a:r>
              <a:rPr lang="en-US" dirty="0"/>
              <a:t>     Max Force</a:t>
            </a:r>
            <a:endParaRPr lang="en-SE" dirty="0"/>
          </a:p>
        </p:txBody>
      </p:sp>
      <p:sp>
        <p:nvSpPr>
          <p:cNvPr id="3" name="Content Placeholder 2">
            <a:extLst>
              <a:ext uri="{FF2B5EF4-FFF2-40B4-BE49-F238E27FC236}">
                <a16:creationId xmlns:a16="http://schemas.microsoft.com/office/drawing/2014/main" id="{6D501A67-0525-CCDA-3C1C-FC738A18941F}"/>
              </a:ext>
            </a:extLst>
          </p:cNvPr>
          <p:cNvSpPr>
            <a:spLocks noGrp="1"/>
          </p:cNvSpPr>
          <p:nvPr>
            <p:ph idx="1"/>
          </p:nvPr>
        </p:nvSpPr>
        <p:spPr>
          <a:xfrm>
            <a:off x="205367" y="1106262"/>
            <a:ext cx="5688895" cy="4025761"/>
          </a:xfrm>
        </p:spPr>
        <p:txBody>
          <a:bodyPr vert="horz" lIns="91440" tIns="45720" rIns="91440" bIns="45720" rtlCol="0" anchor="t">
            <a:normAutofit/>
          </a:bodyPr>
          <a:lstStyle/>
          <a:p>
            <a:r>
              <a:rPr lang="en-US" dirty="0">
                <a:latin typeface="Inter"/>
                <a:cs typeface="Open Sans"/>
              </a:rPr>
              <a:t>Decides how much force is applied by Carbonhand.</a:t>
            </a:r>
          </a:p>
          <a:p>
            <a:r>
              <a:rPr lang="en-US" dirty="0">
                <a:latin typeface="Inter"/>
                <a:cs typeface="Open Sans"/>
              </a:rPr>
              <a:t>Can be adjusted for each finger individually to compensate for impairments in specific fingers, or combined if needed equally for all fingers.</a:t>
            </a:r>
          </a:p>
          <a:p>
            <a:r>
              <a:rPr lang="en-US" dirty="0">
                <a:latin typeface="Inter"/>
                <a:cs typeface="Open Sans"/>
              </a:rPr>
              <a:t>Create specific profiles tailored to your activities and timing, for example, less Max Force in the morning and more in the evening.</a:t>
            </a:r>
          </a:p>
          <a:p>
            <a:endParaRPr lang="en-US" sz="1800" dirty="0">
              <a:solidFill>
                <a:srgbClr val="000000"/>
              </a:solidFill>
              <a:latin typeface="Inter"/>
              <a:cs typeface="Open Sans"/>
            </a:endParaRPr>
          </a:p>
          <a:p>
            <a:pPr marL="0" indent="0">
              <a:buNone/>
            </a:pPr>
            <a:endParaRPr lang="en-US" sz="1800" dirty="0"/>
          </a:p>
        </p:txBody>
      </p:sp>
      <p:sp>
        <p:nvSpPr>
          <p:cNvPr id="4" name="TextBox 3">
            <a:extLst>
              <a:ext uri="{FF2B5EF4-FFF2-40B4-BE49-F238E27FC236}">
                <a16:creationId xmlns:a16="http://schemas.microsoft.com/office/drawing/2014/main" id="{6E8A90E7-06A6-921F-12A2-BF6ADD14A9AC}"/>
              </a:ext>
            </a:extLst>
          </p:cNvPr>
          <p:cNvSpPr txBox="1"/>
          <p:nvPr/>
        </p:nvSpPr>
        <p:spPr>
          <a:xfrm>
            <a:off x="1377245" y="4808857"/>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594bae24-2762-4511-bde4-4d396f89f6c5</a:t>
            </a:r>
          </a:p>
          <a:p>
            <a:pPr algn="ctr"/>
            <a:endParaRPr lang="en-US"/>
          </a:p>
        </p:txBody>
      </p:sp>
      <p:pic>
        <p:nvPicPr>
          <p:cNvPr id="6" name="Picture 5" descr="A blue and white logo&#10;&#10;Description automatically generated">
            <a:extLst>
              <a:ext uri="{FF2B5EF4-FFF2-40B4-BE49-F238E27FC236}">
                <a16:creationId xmlns:a16="http://schemas.microsoft.com/office/drawing/2014/main" id="{0204AAB2-5358-F3C0-5477-DB145A686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4"/>
          <a:stretch/>
        </p:blipFill>
        <p:spPr>
          <a:xfrm>
            <a:off x="172179" y="281915"/>
            <a:ext cx="495891" cy="468642"/>
          </a:xfrm>
          <a:prstGeom prst="roundRect">
            <a:avLst/>
          </a:prstGeom>
          <a:ln w="19050">
            <a:solidFill>
              <a:schemeClr val="bg2"/>
            </a:solidFill>
          </a:ln>
        </p:spPr>
      </p:pic>
      <p:pic>
        <p:nvPicPr>
          <p:cNvPr id="8" name="Picture 7">
            <a:extLst>
              <a:ext uri="{FF2B5EF4-FFF2-40B4-BE49-F238E27FC236}">
                <a16:creationId xmlns:a16="http://schemas.microsoft.com/office/drawing/2014/main" id="{DC514F43-9584-55A0-3BB0-22EFC1846DBF}"/>
              </a:ext>
            </a:extLst>
          </p:cNvPr>
          <p:cNvPicPr>
            <a:picLocks noChangeAspect="1"/>
          </p:cNvPicPr>
          <p:nvPr/>
        </p:nvPicPr>
        <p:blipFill>
          <a:blip r:embed="rId4"/>
          <a:srcRect/>
          <a:stretch/>
        </p:blipFill>
        <p:spPr>
          <a:xfrm>
            <a:off x="7055223" y="266195"/>
            <a:ext cx="3161059" cy="6075904"/>
          </a:xfrm>
          <a:prstGeom prst="rect">
            <a:avLst/>
          </a:prstGeom>
        </p:spPr>
      </p:pic>
    </p:spTree>
    <p:extLst>
      <p:ext uri="{BB962C8B-B14F-4D97-AF65-F5344CB8AC3E}">
        <p14:creationId xmlns:p14="http://schemas.microsoft.com/office/powerpoint/2010/main" val="1758227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CF320-9663-767E-A181-93F332DC5D55}"/>
              </a:ext>
            </a:extLst>
          </p:cNvPr>
          <p:cNvSpPr>
            <a:spLocks noGrp="1"/>
          </p:cNvSpPr>
          <p:nvPr>
            <p:ph type="title"/>
          </p:nvPr>
        </p:nvSpPr>
        <p:spPr/>
        <p:txBody>
          <a:bodyPr/>
          <a:lstStyle/>
          <a:p>
            <a:r>
              <a:rPr lang="en-US" dirty="0"/>
              <a:t>     Stickiness</a:t>
            </a:r>
            <a:endParaRPr lang="en-SE" dirty="0"/>
          </a:p>
        </p:txBody>
      </p:sp>
      <p:sp>
        <p:nvSpPr>
          <p:cNvPr id="3" name="Content Placeholder 2">
            <a:extLst>
              <a:ext uri="{FF2B5EF4-FFF2-40B4-BE49-F238E27FC236}">
                <a16:creationId xmlns:a16="http://schemas.microsoft.com/office/drawing/2014/main" id="{B39A1487-345F-0F54-19BB-F2EE0C24D5C2}"/>
              </a:ext>
            </a:extLst>
          </p:cNvPr>
          <p:cNvSpPr>
            <a:spLocks noGrp="1"/>
          </p:cNvSpPr>
          <p:nvPr>
            <p:ph idx="1"/>
          </p:nvPr>
        </p:nvSpPr>
        <p:spPr>
          <a:xfrm>
            <a:off x="205367" y="1106262"/>
            <a:ext cx="5077102" cy="4025761"/>
          </a:xfrm>
        </p:spPr>
        <p:txBody>
          <a:bodyPr vert="horz" lIns="91440" tIns="45720" rIns="91440" bIns="45720" rtlCol="0" anchor="t">
            <a:noAutofit/>
          </a:bodyPr>
          <a:lstStyle/>
          <a:p>
            <a:r>
              <a:rPr lang="en-US" dirty="0">
                <a:latin typeface="Inter"/>
                <a:cs typeface="Open Sans"/>
              </a:rPr>
              <a:t>The stickiness helps the user to hold on to objects, but requires more effort to release grip</a:t>
            </a:r>
          </a:p>
          <a:p>
            <a:r>
              <a:rPr lang="en-US" dirty="0">
                <a:latin typeface="Inter"/>
                <a:cs typeface="Open Sans"/>
              </a:rPr>
              <a:t>At the maximum setting, Carbonhand provides maximum holding stability</a:t>
            </a:r>
          </a:p>
          <a:p>
            <a:r>
              <a:rPr lang="en-US" dirty="0">
                <a:latin typeface="Inter"/>
                <a:cs typeface="Open Sans"/>
              </a:rPr>
              <a:t>Consider low stickiness setting in patients with weak finger extension</a:t>
            </a:r>
          </a:p>
          <a:p>
            <a:r>
              <a:rPr lang="en-US" dirty="0">
                <a:latin typeface="Inter"/>
                <a:cs typeface="Open Sans"/>
              </a:rPr>
              <a:t>The grip can also be completely locked by activating the Lock Assist function from the Control Pad</a:t>
            </a:r>
          </a:p>
          <a:p>
            <a:endParaRPr lang="en-SE" dirty="0"/>
          </a:p>
        </p:txBody>
      </p:sp>
      <p:pic>
        <p:nvPicPr>
          <p:cNvPr id="5" name="Picture 4" descr="A screen shot of a hand&#10;&#10;Description automatically generated">
            <a:extLst>
              <a:ext uri="{FF2B5EF4-FFF2-40B4-BE49-F238E27FC236}">
                <a16:creationId xmlns:a16="http://schemas.microsoft.com/office/drawing/2014/main" id="{5F3F46B7-5ED7-C6B5-06A8-E556B98E4E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2788" y="266195"/>
            <a:ext cx="495891" cy="468642"/>
          </a:xfrm>
          <a:prstGeom prst="roundRect">
            <a:avLst/>
          </a:prstGeom>
          <a:ln w="19050">
            <a:solidFill>
              <a:schemeClr val="bg2"/>
            </a:solidFill>
          </a:ln>
        </p:spPr>
      </p:pic>
      <p:pic>
        <p:nvPicPr>
          <p:cNvPr id="9" name="Picture 8">
            <a:extLst>
              <a:ext uri="{FF2B5EF4-FFF2-40B4-BE49-F238E27FC236}">
                <a16:creationId xmlns:a16="http://schemas.microsoft.com/office/drawing/2014/main" id="{3902B26C-A52B-FF43-EE38-E01AAF72E426}"/>
              </a:ext>
            </a:extLst>
          </p:cNvPr>
          <p:cNvPicPr>
            <a:picLocks noChangeAspect="1"/>
          </p:cNvPicPr>
          <p:nvPr/>
        </p:nvPicPr>
        <p:blipFill>
          <a:blip r:embed="rId4"/>
          <a:stretch>
            <a:fillRect/>
          </a:stretch>
        </p:blipFill>
        <p:spPr>
          <a:xfrm>
            <a:off x="7055223" y="266195"/>
            <a:ext cx="3161059" cy="6075905"/>
          </a:xfrm>
          <a:prstGeom prst="rect">
            <a:avLst/>
          </a:prstGeom>
        </p:spPr>
      </p:pic>
    </p:spTree>
    <p:extLst>
      <p:ext uri="{BB962C8B-B14F-4D97-AF65-F5344CB8AC3E}">
        <p14:creationId xmlns:p14="http://schemas.microsoft.com/office/powerpoint/2010/main" val="263131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Don't Give Up - Overcoming challenges with ALS">
            <a:hlinkClick r:id="" action="ppaction://media"/>
            <a:extLst>
              <a:ext uri="{FF2B5EF4-FFF2-40B4-BE49-F238E27FC236}">
                <a16:creationId xmlns:a16="http://schemas.microsoft.com/office/drawing/2014/main" id="{BA360C24-AE34-C475-D223-B509A136490F}"/>
              </a:ext>
            </a:extLst>
          </p:cNvPr>
          <p:cNvPicPr>
            <a:picLocks noRot="1" noChangeAspect="1"/>
          </p:cNvPicPr>
          <p:nvPr>
            <a:videoFile r:link="rId1"/>
          </p:nvPr>
        </p:nvPicPr>
        <p:blipFill>
          <a:blip r:embed="rId4"/>
          <a:stretch>
            <a:fillRect/>
          </a:stretch>
        </p:blipFill>
        <p:spPr>
          <a:xfrm>
            <a:off x="1079774" y="689882"/>
            <a:ext cx="9842826" cy="5561210"/>
          </a:xfrm>
          <a:prstGeom prst="rect">
            <a:avLst/>
          </a:prstGeom>
        </p:spPr>
      </p:pic>
      <p:pic>
        <p:nvPicPr>
          <p:cNvPr id="3" name="Picture 2">
            <a:extLst>
              <a:ext uri="{FF2B5EF4-FFF2-40B4-BE49-F238E27FC236}">
                <a16:creationId xmlns:a16="http://schemas.microsoft.com/office/drawing/2014/main" id="{5F40B789-B7C3-EBC7-450F-FFBAA8ECB6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9774" y="737891"/>
            <a:ext cx="9842826" cy="5513201"/>
          </a:xfrm>
          <a:prstGeom prst="rect">
            <a:avLst/>
          </a:prstGeom>
        </p:spPr>
      </p:pic>
      <p:sp>
        <p:nvSpPr>
          <p:cNvPr id="26626" name="Title 1">
            <a:extLst>
              <a:ext uri="{FF2B5EF4-FFF2-40B4-BE49-F238E27FC236}">
                <a16:creationId xmlns:a16="http://schemas.microsoft.com/office/drawing/2014/main" id="{7D995911-0A14-4D32-A733-E530C8B6B83A}"/>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en-US" dirty="0"/>
              <a:t>A Carbonhand® Hero</a:t>
            </a:r>
            <a:endParaRPr lang="en-US" altLang="en-US" dirty="0"/>
          </a:p>
        </p:txBody>
      </p:sp>
    </p:spTree>
    <p:extLst>
      <p:ext uri="{BB962C8B-B14F-4D97-AF65-F5344CB8AC3E}">
        <p14:creationId xmlns:p14="http://schemas.microsoft.com/office/powerpoint/2010/main" val="10861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CF320-9663-767E-A181-93F332DC5D55}"/>
              </a:ext>
            </a:extLst>
          </p:cNvPr>
          <p:cNvSpPr>
            <a:spLocks noGrp="1"/>
          </p:cNvSpPr>
          <p:nvPr>
            <p:ph type="title"/>
          </p:nvPr>
        </p:nvSpPr>
        <p:spPr/>
        <p:txBody>
          <a:bodyPr/>
          <a:lstStyle/>
          <a:p>
            <a:r>
              <a:rPr lang="en-US" dirty="0"/>
              <a:t>     Responsiveness</a:t>
            </a:r>
            <a:endParaRPr lang="en-SE" dirty="0"/>
          </a:p>
        </p:txBody>
      </p:sp>
      <p:sp>
        <p:nvSpPr>
          <p:cNvPr id="3" name="Content Placeholder 2">
            <a:extLst>
              <a:ext uri="{FF2B5EF4-FFF2-40B4-BE49-F238E27FC236}">
                <a16:creationId xmlns:a16="http://schemas.microsoft.com/office/drawing/2014/main" id="{B39A1487-345F-0F54-19BB-F2EE0C24D5C2}"/>
              </a:ext>
            </a:extLst>
          </p:cNvPr>
          <p:cNvSpPr>
            <a:spLocks noGrp="1"/>
          </p:cNvSpPr>
          <p:nvPr>
            <p:ph idx="1"/>
          </p:nvPr>
        </p:nvSpPr>
        <p:spPr>
          <a:xfrm>
            <a:off x="205367" y="1106262"/>
            <a:ext cx="5520519" cy="4025761"/>
          </a:xfrm>
        </p:spPr>
        <p:txBody>
          <a:bodyPr vert="horz" lIns="91440" tIns="45720" rIns="91440" bIns="45720" rtlCol="0" anchor="t">
            <a:noAutofit/>
          </a:bodyPr>
          <a:lstStyle/>
          <a:p>
            <a:r>
              <a:rPr lang="en-US" sz="1800" dirty="0">
                <a:latin typeface="Inter"/>
                <a:cs typeface="Open Sans"/>
              </a:rPr>
              <a:t>Users can adjust how quickly the system responds once a sensor is activated</a:t>
            </a:r>
            <a:endParaRPr lang="en-US" sz="1800" dirty="0"/>
          </a:p>
          <a:p>
            <a:r>
              <a:rPr lang="en-US" sz="1800" dirty="0">
                <a:latin typeface="Inter"/>
                <a:cs typeface="Open Sans"/>
              </a:rPr>
              <a:t>An increased responsiveness provides a “magnetic” feeling</a:t>
            </a:r>
          </a:p>
          <a:p>
            <a:r>
              <a:rPr lang="en-US" sz="1800" dirty="0">
                <a:latin typeface="Inter"/>
                <a:cs typeface="Open Sans"/>
              </a:rPr>
              <a:t>Assists individuals with decreased grip strength to initiate a grip</a:t>
            </a:r>
          </a:p>
          <a:p>
            <a:pPr marL="0" indent="0">
              <a:buNone/>
            </a:pPr>
            <a:endParaRPr lang="en-US" sz="1600" dirty="0">
              <a:cs typeface="Open Sans"/>
            </a:endParaRPr>
          </a:p>
          <a:p>
            <a:endParaRPr lang="en-US" dirty="0"/>
          </a:p>
        </p:txBody>
      </p:sp>
      <p:pic>
        <p:nvPicPr>
          <p:cNvPr id="6" name="Picture 5" descr="A screen shot of a hand&#10;&#10;Description automatically generated">
            <a:extLst>
              <a:ext uri="{FF2B5EF4-FFF2-40B4-BE49-F238E27FC236}">
                <a16:creationId xmlns:a16="http://schemas.microsoft.com/office/drawing/2014/main" id="{77C6DD15-0B0F-BC6B-501B-0BA099258E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4351" y="259617"/>
            <a:ext cx="495891" cy="468643"/>
          </a:xfrm>
          <a:prstGeom prst="roundRect">
            <a:avLst/>
          </a:prstGeom>
          <a:ln w="19050">
            <a:solidFill>
              <a:schemeClr val="bg2"/>
            </a:solidFill>
          </a:ln>
        </p:spPr>
      </p:pic>
      <p:pic>
        <p:nvPicPr>
          <p:cNvPr id="8" name="Picture 7">
            <a:extLst>
              <a:ext uri="{FF2B5EF4-FFF2-40B4-BE49-F238E27FC236}">
                <a16:creationId xmlns:a16="http://schemas.microsoft.com/office/drawing/2014/main" id="{1F9EA783-EA2C-D02A-9858-449852F7D7A8}"/>
              </a:ext>
            </a:extLst>
          </p:cNvPr>
          <p:cNvPicPr>
            <a:picLocks noChangeAspect="1"/>
          </p:cNvPicPr>
          <p:nvPr/>
        </p:nvPicPr>
        <p:blipFill>
          <a:blip r:embed="rId4"/>
          <a:srcRect/>
          <a:stretch/>
        </p:blipFill>
        <p:spPr>
          <a:xfrm>
            <a:off x="7055223" y="266195"/>
            <a:ext cx="3161059" cy="6075904"/>
          </a:xfrm>
          <a:prstGeom prst="rect">
            <a:avLst/>
          </a:prstGeom>
        </p:spPr>
      </p:pic>
    </p:spTree>
    <p:extLst>
      <p:ext uri="{BB962C8B-B14F-4D97-AF65-F5344CB8AC3E}">
        <p14:creationId xmlns:p14="http://schemas.microsoft.com/office/powerpoint/2010/main" val="943887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83556-365B-806B-E83F-535D12073041}"/>
              </a:ext>
            </a:extLst>
          </p:cNvPr>
          <p:cNvSpPr>
            <a:spLocks noGrp="1"/>
          </p:cNvSpPr>
          <p:nvPr>
            <p:ph type="title"/>
          </p:nvPr>
        </p:nvSpPr>
        <p:spPr/>
        <p:txBody>
          <a:bodyPr/>
          <a:lstStyle/>
          <a:p>
            <a:r>
              <a:rPr lang="en-US"/>
              <a:t>     Linking fingers</a:t>
            </a:r>
            <a:endParaRPr lang="en-SE"/>
          </a:p>
        </p:txBody>
      </p:sp>
      <p:sp>
        <p:nvSpPr>
          <p:cNvPr id="3" name="Content Placeholder 2">
            <a:extLst>
              <a:ext uri="{FF2B5EF4-FFF2-40B4-BE49-F238E27FC236}">
                <a16:creationId xmlns:a16="http://schemas.microsoft.com/office/drawing/2014/main" id="{A5DEA906-5610-3A32-6E9D-C191B4BC5C1C}"/>
              </a:ext>
            </a:extLst>
          </p:cNvPr>
          <p:cNvSpPr>
            <a:spLocks noGrp="1"/>
          </p:cNvSpPr>
          <p:nvPr>
            <p:ph idx="1"/>
          </p:nvPr>
        </p:nvSpPr>
        <p:spPr>
          <a:xfrm>
            <a:off x="205367" y="1106262"/>
            <a:ext cx="5653173" cy="4025761"/>
          </a:xfrm>
        </p:spPr>
        <p:txBody>
          <a:bodyPr/>
          <a:lstStyle/>
          <a:p>
            <a:r>
              <a:rPr lang="en-US" dirty="0"/>
              <a:t>Sensors on one finger can be linked to another finger in order to activate also that finger</a:t>
            </a:r>
          </a:p>
          <a:p>
            <a:r>
              <a:rPr lang="en-US" dirty="0"/>
              <a:t>The palm sensor can be used to activate any finger or fingers</a:t>
            </a:r>
          </a:p>
          <a:p>
            <a:r>
              <a:rPr lang="en-US" dirty="0"/>
              <a:t>This is useful when the user has difficulties initiating a grip</a:t>
            </a:r>
          </a:p>
          <a:p>
            <a:endParaRPr lang="en-US" dirty="0"/>
          </a:p>
        </p:txBody>
      </p:sp>
      <p:pic>
        <p:nvPicPr>
          <p:cNvPr id="12" name="Picture 11">
            <a:extLst>
              <a:ext uri="{FF2B5EF4-FFF2-40B4-BE49-F238E27FC236}">
                <a16:creationId xmlns:a16="http://schemas.microsoft.com/office/drawing/2014/main" id="{C20DFC76-FA6E-A949-695E-01618EB59854}"/>
              </a:ext>
            </a:extLst>
          </p:cNvPr>
          <p:cNvPicPr>
            <a:picLocks noChangeAspect="1"/>
          </p:cNvPicPr>
          <p:nvPr/>
        </p:nvPicPr>
        <p:blipFill>
          <a:blip r:embed="rId3"/>
          <a:stretch>
            <a:fillRect/>
          </a:stretch>
        </p:blipFill>
        <p:spPr>
          <a:xfrm>
            <a:off x="202269" y="259617"/>
            <a:ext cx="495891" cy="469513"/>
          </a:xfrm>
          <a:prstGeom prst="roundRect">
            <a:avLst/>
          </a:prstGeom>
          <a:ln w="19050">
            <a:solidFill>
              <a:schemeClr val="bg2"/>
            </a:solidFill>
          </a:ln>
        </p:spPr>
      </p:pic>
      <p:pic>
        <p:nvPicPr>
          <p:cNvPr id="6" name="Picture 5">
            <a:extLst>
              <a:ext uri="{FF2B5EF4-FFF2-40B4-BE49-F238E27FC236}">
                <a16:creationId xmlns:a16="http://schemas.microsoft.com/office/drawing/2014/main" id="{6778B0F4-0750-1036-6DF3-8EE7671D6CE8}"/>
              </a:ext>
            </a:extLst>
          </p:cNvPr>
          <p:cNvPicPr>
            <a:picLocks noChangeAspect="1"/>
          </p:cNvPicPr>
          <p:nvPr/>
        </p:nvPicPr>
        <p:blipFill>
          <a:blip r:embed="rId4"/>
          <a:srcRect/>
          <a:stretch/>
        </p:blipFill>
        <p:spPr>
          <a:xfrm>
            <a:off x="7055223" y="266195"/>
            <a:ext cx="3161058" cy="6075904"/>
          </a:xfrm>
          <a:prstGeom prst="rect">
            <a:avLst/>
          </a:prstGeom>
        </p:spPr>
      </p:pic>
    </p:spTree>
    <p:extLst>
      <p:ext uri="{BB962C8B-B14F-4D97-AF65-F5344CB8AC3E}">
        <p14:creationId xmlns:p14="http://schemas.microsoft.com/office/powerpoint/2010/main" val="3555934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D742C-2E32-E8D1-7AB3-624C8266765F}"/>
              </a:ext>
            </a:extLst>
          </p:cNvPr>
          <p:cNvSpPr>
            <a:spLocks noGrp="1"/>
          </p:cNvSpPr>
          <p:nvPr>
            <p:ph type="title"/>
          </p:nvPr>
        </p:nvSpPr>
        <p:spPr>
          <a:xfrm>
            <a:off x="199104" y="258068"/>
            <a:ext cx="10517066" cy="543413"/>
          </a:xfrm>
        </p:spPr>
        <p:txBody>
          <a:bodyPr anchor="t">
            <a:normAutofit/>
          </a:bodyPr>
          <a:lstStyle/>
          <a:p>
            <a:r>
              <a:rPr lang="en-US" dirty="0"/>
              <a:t>My Activity - Reporting in the APP</a:t>
            </a:r>
          </a:p>
        </p:txBody>
      </p:sp>
      <p:sp>
        <p:nvSpPr>
          <p:cNvPr id="10" name="Content Placeholder 2">
            <a:extLst>
              <a:ext uri="{FF2B5EF4-FFF2-40B4-BE49-F238E27FC236}">
                <a16:creationId xmlns:a16="http://schemas.microsoft.com/office/drawing/2014/main" id="{A63BC0D3-46B1-C751-84F9-0E35D1E92695}"/>
              </a:ext>
            </a:extLst>
          </p:cNvPr>
          <p:cNvSpPr>
            <a:spLocks noGrp="1"/>
          </p:cNvSpPr>
          <p:nvPr>
            <p:ph sz="half" idx="1"/>
          </p:nvPr>
        </p:nvSpPr>
        <p:spPr>
          <a:xfrm>
            <a:off x="199105" y="1340011"/>
            <a:ext cx="5197960" cy="4638554"/>
          </a:xfrm>
        </p:spPr>
        <p:txBody>
          <a:bodyPr>
            <a:normAutofit/>
          </a:bodyPr>
          <a:lstStyle/>
          <a:p>
            <a:r>
              <a:rPr lang="en-US" dirty="0"/>
              <a:t>Motivational monitoring and tracking</a:t>
            </a:r>
            <a:br>
              <a:rPr lang="en-US"/>
            </a:br>
            <a:endParaRPr lang="en-US" dirty="0"/>
          </a:p>
          <a:p>
            <a:r>
              <a:rPr lang="en-US" dirty="0"/>
              <a:t>Analyze trends and Track activity</a:t>
            </a:r>
            <a:br>
              <a:rPr lang="en-US" dirty="0"/>
            </a:br>
            <a:endParaRPr lang="en-US" dirty="0"/>
          </a:p>
          <a:p>
            <a:r>
              <a:rPr lang="en-US" dirty="0"/>
              <a:t>View the information for one day, one week, three months or one year</a:t>
            </a:r>
            <a:br>
              <a:rPr lang="en-US" dirty="0"/>
            </a:br>
            <a:endParaRPr lang="en-US" dirty="0"/>
          </a:p>
          <a:p>
            <a:r>
              <a:rPr lang="en-US" dirty="0"/>
              <a:t>Swipe back and forth in time to see how patterns of use differ.</a:t>
            </a:r>
          </a:p>
        </p:txBody>
      </p:sp>
      <p:sp>
        <p:nvSpPr>
          <p:cNvPr id="3" name="Rectangle: Rounded Corners 2">
            <a:extLst>
              <a:ext uri="{FF2B5EF4-FFF2-40B4-BE49-F238E27FC236}">
                <a16:creationId xmlns:a16="http://schemas.microsoft.com/office/drawing/2014/main" id="{51AB7982-A389-7E2B-5DAA-75511FF11238}"/>
              </a:ext>
            </a:extLst>
          </p:cNvPr>
          <p:cNvSpPr/>
          <p:nvPr/>
        </p:nvSpPr>
        <p:spPr>
          <a:xfrm>
            <a:off x="5781587" y="1340011"/>
            <a:ext cx="5922335" cy="3327992"/>
          </a:xfrm>
          <a:prstGeom prst="roundRect">
            <a:avLst>
              <a:gd name="adj" fmla="val 55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5" name="Content Placeholder 4" descr="A screenshot of a graph&#10;&#10;Description automatically generated">
            <a:extLst>
              <a:ext uri="{FF2B5EF4-FFF2-40B4-BE49-F238E27FC236}">
                <a16:creationId xmlns:a16="http://schemas.microsoft.com/office/drawing/2014/main" id="{A7CB7066-9ADF-07F7-E151-7DEFFBCCD508}"/>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5883362" y="1476338"/>
            <a:ext cx="5697414" cy="3076601"/>
          </a:xfrm>
          <a:noFill/>
        </p:spPr>
      </p:pic>
    </p:spTree>
    <p:extLst>
      <p:ext uri="{BB962C8B-B14F-4D97-AF65-F5344CB8AC3E}">
        <p14:creationId xmlns:p14="http://schemas.microsoft.com/office/powerpoint/2010/main" val="753129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2E916-1D5C-0EAE-EE22-DCBF2259A6B5}"/>
              </a:ext>
            </a:extLst>
          </p:cNvPr>
          <p:cNvSpPr>
            <a:spLocks noGrp="1"/>
          </p:cNvSpPr>
          <p:nvPr>
            <p:ph type="title"/>
          </p:nvPr>
        </p:nvSpPr>
        <p:spPr/>
        <p:txBody>
          <a:bodyPr/>
          <a:lstStyle/>
          <a:p>
            <a:r>
              <a:rPr lang="en-US"/>
              <a:t>Remote Connectivity</a:t>
            </a:r>
          </a:p>
        </p:txBody>
      </p:sp>
      <p:sp>
        <p:nvSpPr>
          <p:cNvPr id="3" name="Content Placeholder 2">
            <a:extLst>
              <a:ext uri="{FF2B5EF4-FFF2-40B4-BE49-F238E27FC236}">
                <a16:creationId xmlns:a16="http://schemas.microsoft.com/office/drawing/2014/main" id="{A28FFC22-3113-421F-4079-4415D325507D}"/>
              </a:ext>
            </a:extLst>
          </p:cNvPr>
          <p:cNvSpPr>
            <a:spLocks noGrp="1"/>
          </p:cNvSpPr>
          <p:nvPr>
            <p:ph idx="1"/>
          </p:nvPr>
        </p:nvSpPr>
        <p:spPr>
          <a:xfrm>
            <a:off x="199104" y="1340011"/>
            <a:ext cx="5239170" cy="4025761"/>
          </a:xfrm>
        </p:spPr>
        <p:txBody>
          <a:bodyPr/>
          <a:lstStyle/>
          <a:p>
            <a:r>
              <a:rPr lang="en-US" dirty="0"/>
              <a:t>Allows clinician or Carbonhand representative to securely log into a patient’s Bioservo APP remotely</a:t>
            </a:r>
          </a:p>
          <a:p>
            <a:r>
              <a:rPr lang="en-US" dirty="0"/>
              <a:t>Allows remote configuration of glove</a:t>
            </a:r>
          </a:p>
          <a:p>
            <a:pPr lvl="1"/>
            <a:r>
              <a:rPr lang="en-US" dirty="0"/>
              <a:t>Add or adjust grip profiles</a:t>
            </a:r>
          </a:p>
          <a:p>
            <a:pPr lvl="1"/>
            <a:r>
              <a:rPr lang="en-US" dirty="0"/>
              <a:t>Troubleshoot </a:t>
            </a:r>
          </a:p>
          <a:p>
            <a:r>
              <a:rPr lang="en-US" dirty="0"/>
              <a:t>Enables clinicians to access grip reporting</a:t>
            </a:r>
          </a:p>
        </p:txBody>
      </p:sp>
      <p:pic>
        <p:nvPicPr>
          <p:cNvPr id="14" name="Picture 13">
            <a:extLst>
              <a:ext uri="{FF2B5EF4-FFF2-40B4-BE49-F238E27FC236}">
                <a16:creationId xmlns:a16="http://schemas.microsoft.com/office/drawing/2014/main" id="{F0E05A1F-8FE4-2A57-E214-6092B75FFD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20350" y="1070296"/>
            <a:ext cx="5579346" cy="4218752"/>
          </a:xfrm>
          <a:prstGeom prst="roundRect">
            <a:avLst>
              <a:gd name="adj" fmla="val 4432"/>
            </a:avLst>
          </a:prstGeom>
        </p:spPr>
      </p:pic>
    </p:spTree>
    <p:extLst>
      <p:ext uri="{BB962C8B-B14F-4D97-AF65-F5344CB8AC3E}">
        <p14:creationId xmlns:p14="http://schemas.microsoft.com/office/powerpoint/2010/main" val="3781747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B1C94E-829C-6EE7-C6CC-1AA59D89641A}"/>
              </a:ext>
            </a:extLst>
          </p:cNvPr>
          <p:cNvSpPr txBox="1"/>
          <p:nvPr/>
        </p:nvSpPr>
        <p:spPr>
          <a:xfrm>
            <a:off x="4001715" y="5947506"/>
            <a:ext cx="4192104" cy="474917"/>
          </a:xfrm>
          <a:prstGeom prst="rect">
            <a:avLst/>
          </a:prstGeom>
          <a:noFill/>
        </p:spPr>
        <p:txBody>
          <a:bodyPr wrap="square">
            <a:spAutoFit/>
          </a:bodyPr>
          <a:lstStyle/>
          <a:p>
            <a:pPr algn="ctr"/>
            <a:r>
              <a:rPr lang="sv-SE" sz="2400" dirty="0">
                <a:latin typeface="Inter" panose="02000503000000020004"/>
                <a:hlinkClick r:id="rId2" tooltip="https://app.bioservo.cloud/#/glove_configuration"/>
              </a:rPr>
              <a:t>https://app.bioservo.cloud/</a:t>
            </a:r>
            <a:endParaRPr lang="en-SE" sz="2400" dirty="0">
              <a:latin typeface="Inter" panose="02000503000000020004"/>
            </a:endParaRPr>
          </a:p>
        </p:txBody>
      </p:sp>
      <p:sp>
        <p:nvSpPr>
          <p:cNvPr id="7" name="Title 6">
            <a:extLst>
              <a:ext uri="{FF2B5EF4-FFF2-40B4-BE49-F238E27FC236}">
                <a16:creationId xmlns:a16="http://schemas.microsoft.com/office/drawing/2014/main" id="{85E9545B-6798-D09F-28A0-ABF193DC67AD}"/>
              </a:ext>
            </a:extLst>
          </p:cNvPr>
          <p:cNvSpPr>
            <a:spLocks noGrp="1"/>
          </p:cNvSpPr>
          <p:nvPr>
            <p:ph type="title"/>
          </p:nvPr>
        </p:nvSpPr>
        <p:spPr/>
        <p:txBody>
          <a:bodyPr>
            <a:normAutofit/>
          </a:bodyPr>
          <a:lstStyle/>
          <a:p>
            <a:r>
              <a:rPr lang="en-US" sz="3200" noProof="0" dirty="0">
                <a:solidFill>
                  <a:schemeClr val="bg1"/>
                </a:solidFill>
                <a:latin typeface="Inter" panose="02000503000000020004"/>
              </a:rPr>
              <a:t>The Bioservo App – Web Demonstration</a:t>
            </a:r>
            <a:endParaRPr lang="en-US" noProof="0" dirty="0"/>
          </a:p>
        </p:txBody>
      </p:sp>
      <p:pic>
        <p:nvPicPr>
          <p:cNvPr id="2" name="Bildobjekt 1" descr="En bild som visar text, skärmbild, Operativsystem&#10;&#10;AI-genererat innehåll kan vara felaktigt.">
            <a:extLst>
              <a:ext uri="{FF2B5EF4-FFF2-40B4-BE49-F238E27FC236}">
                <a16:creationId xmlns:a16="http://schemas.microsoft.com/office/drawing/2014/main" id="{2AFAF132-0054-F397-49BE-3CE621E296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2358" y="1080052"/>
            <a:ext cx="3733910" cy="4697896"/>
          </a:xfrm>
          <a:prstGeom prst="rect">
            <a:avLst/>
          </a:prstGeom>
          <a:ln>
            <a:solidFill>
              <a:schemeClr val="bg1">
                <a:lumMod val="50000"/>
              </a:schemeClr>
            </a:solidFill>
          </a:ln>
        </p:spPr>
      </p:pic>
    </p:spTree>
    <p:extLst>
      <p:ext uri="{BB962C8B-B14F-4D97-AF65-F5344CB8AC3E}">
        <p14:creationId xmlns:p14="http://schemas.microsoft.com/office/powerpoint/2010/main" val="4211851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43AE9E-D5AA-B6E3-C95E-43949774D0A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flipH="1">
            <a:off x="4467593" y="1671657"/>
            <a:ext cx="3303780" cy="3117852"/>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sp>
        <p:nvSpPr>
          <p:cNvPr id="2" name="Rubrik 1">
            <a:extLst>
              <a:ext uri="{FF2B5EF4-FFF2-40B4-BE49-F238E27FC236}">
                <a16:creationId xmlns:a16="http://schemas.microsoft.com/office/drawing/2014/main" id="{A5F6C13A-4809-45E9-AD09-E2753A6C6E38}"/>
              </a:ext>
            </a:extLst>
          </p:cNvPr>
          <p:cNvSpPr>
            <a:spLocks noGrp="1"/>
          </p:cNvSpPr>
          <p:nvPr>
            <p:ph type="title"/>
          </p:nvPr>
        </p:nvSpPr>
        <p:spPr/>
        <p:txBody>
          <a:bodyPr/>
          <a:lstStyle/>
          <a:p>
            <a:r>
              <a:rPr lang="en-US" dirty="0"/>
              <a:t>Several Carrying Options</a:t>
            </a:r>
            <a:endParaRPr lang="sv-SE" dirty="0"/>
          </a:p>
        </p:txBody>
      </p:sp>
      <p:pic>
        <p:nvPicPr>
          <p:cNvPr id="3" name="Picture 2">
            <a:extLst>
              <a:ext uri="{FF2B5EF4-FFF2-40B4-BE49-F238E27FC236}">
                <a16:creationId xmlns:a16="http://schemas.microsoft.com/office/drawing/2014/main" id="{4D8B270C-4910-BFD7-B57E-6763DD9B0E4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29920" y="1671657"/>
            <a:ext cx="3303780" cy="3117852"/>
          </a:xfrm>
          <a:prstGeom prst="roundRect">
            <a:avLst>
              <a:gd name="adj" fmla="val 2896"/>
            </a:avLst>
          </a:prstGeom>
          <a:ln>
            <a:noFill/>
          </a:ln>
          <a:effectLst/>
        </p:spPr>
      </p:pic>
      <p:pic>
        <p:nvPicPr>
          <p:cNvPr id="9" name="Picture 8">
            <a:extLst>
              <a:ext uri="{FF2B5EF4-FFF2-40B4-BE49-F238E27FC236}">
                <a16:creationId xmlns:a16="http://schemas.microsoft.com/office/drawing/2014/main" id="{B0AC63F3-1932-7036-FA8D-335836AB047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295106" y="1671657"/>
            <a:ext cx="3303780" cy="3117852"/>
          </a:xfrm>
          <a:prstGeom prst="roundRect">
            <a:avLst>
              <a:gd name="adj" fmla="val 2896"/>
            </a:avLst>
          </a:prstGeom>
          <a:ln>
            <a:noFill/>
          </a:ln>
          <a:effectLst/>
        </p:spPr>
      </p:pic>
      <p:sp>
        <p:nvSpPr>
          <p:cNvPr id="5" name="TextBox 39">
            <a:extLst>
              <a:ext uri="{FF2B5EF4-FFF2-40B4-BE49-F238E27FC236}">
                <a16:creationId xmlns:a16="http://schemas.microsoft.com/office/drawing/2014/main" id="{DEAE351B-C587-8199-6D00-87AED1F07446}"/>
              </a:ext>
            </a:extLst>
          </p:cNvPr>
          <p:cNvSpPr txBox="1"/>
          <p:nvPr/>
        </p:nvSpPr>
        <p:spPr>
          <a:xfrm>
            <a:off x="2352236" y="5063718"/>
            <a:ext cx="6809350" cy="1292662"/>
          </a:xfrm>
          <a:prstGeom prst="rect">
            <a:avLst/>
          </a:prstGeom>
          <a:noFill/>
        </p:spPr>
        <p:txBody>
          <a:bodyPr wrap="square" lIns="91440" tIns="45720" rIns="91440" bIns="45720" rtlCol="0" anchor="t">
            <a:spAutoFit/>
          </a:bodyPr>
          <a:lstStyle/>
          <a:p>
            <a:pPr algn="ctr"/>
            <a:r>
              <a:rPr lang="en-US" sz="2000" noProof="0" dirty="0">
                <a:solidFill>
                  <a:schemeClr val="bg1"/>
                </a:solidFill>
                <a:latin typeface="Inter"/>
                <a:ea typeface="+mn-lt"/>
                <a:cs typeface="+mn-lt"/>
              </a:rPr>
              <a:t>Carbonhand can be carried in multiple ways, with a foldable design for carrying in a bag, purse, or mounted on a wheelchair</a:t>
            </a:r>
            <a:endParaRPr lang="en-US" noProof="0" dirty="0">
              <a:solidFill>
                <a:schemeClr val="bg1"/>
              </a:solidFill>
            </a:endParaRPr>
          </a:p>
          <a:p>
            <a:pPr algn="ctr"/>
            <a:endParaRPr lang="en-US" noProof="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764538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296E4E-47A3-4222-4167-1B5AC79DA360}"/>
              </a:ext>
            </a:extLst>
          </p:cNvPr>
          <p:cNvSpPr>
            <a:spLocks noGrp="1"/>
          </p:cNvSpPr>
          <p:nvPr>
            <p:ph type="title"/>
          </p:nvPr>
        </p:nvSpPr>
        <p:spPr/>
        <p:txBody>
          <a:bodyPr/>
          <a:lstStyle/>
          <a:p>
            <a:r>
              <a:rPr lang="en-US"/>
              <a:t>Evidence on Carbonhand as an Assistive Device</a:t>
            </a:r>
          </a:p>
        </p:txBody>
      </p:sp>
      <p:sp>
        <p:nvSpPr>
          <p:cNvPr id="3" name="textruta 2">
            <a:extLst>
              <a:ext uri="{FF2B5EF4-FFF2-40B4-BE49-F238E27FC236}">
                <a16:creationId xmlns:a16="http://schemas.microsoft.com/office/drawing/2014/main" id="{A44B0CD8-6B72-AC18-2157-AB8C2FEFDDBD}"/>
              </a:ext>
            </a:extLst>
          </p:cNvPr>
          <p:cNvSpPr txBox="1"/>
          <p:nvPr/>
        </p:nvSpPr>
        <p:spPr>
          <a:xfrm>
            <a:off x="199104" y="1197620"/>
            <a:ext cx="9187657" cy="53091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In total 367 patients were included in the trials showing the effect of using Carbonhand. People with reduced grip strength and/or impaired hand function due to various reasons and diagnoses were included as study participants. For example; people with Stroke, Spinal Cord Injury, Multiple Sclerosis, Sarcopenia, and Myopathy benefited from using Carbonhand within these trials.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F7F7F7"/>
              </a:solidFill>
              <a:latin typeface="Inter" panose="02000503000000020004" pitchFamily="2" charset="0"/>
              <a:ea typeface="Inter"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The results show that: </a:t>
            </a:r>
          </a:p>
          <a:p>
            <a:pPr marL="285750" marR="0" lvl="0" indent="-285750" algn="l" defTabSz="914400" rtl="0" eaLnBrk="1" fontAlgn="auto" latinLnBrk="0" hangingPunct="1">
              <a:lnSpc>
                <a:spcPct val="100000"/>
              </a:lnSpc>
              <a:spcBef>
                <a:spcPts val="0"/>
              </a:spcBef>
              <a:spcAft>
                <a:spcPts val="600"/>
              </a:spcAft>
              <a:buClr>
                <a:srgbClr val="61E9A3"/>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Manipulation of several objects encountered in ADL was </a:t>
            </a:r>
            <a:b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experienced as improved during the use of Carbonhand</a:t>
            </a:r>
            <a:endParaRPr kumimoji="0" lang="en-US" sz="1600" b="0" i="0" u="none" strike="noStrike" kern="100" cap="none" spc="0" normalizeH="0" baseline="0" noProof="0" dirty="0">
              <a:ln>
                <a:noFill/>
              </a:ln>
              <a:solidFill>
                <a:srgbClr val="F7F7F7"/>
              </a:solidFill>
              <a:effectLst/>
              <a:uLnTx/>
              <a:uFillTx/>
              <a:latin typeface="Calibri Light" panose="020F0302020204030204"/>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600"/>
              </a:spcAft>
              <a:buClr>
                <a:srgbClr val="61E9A3"/>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A sustained and strong grip was perceived as the </a:t>
            </a:r>
            <a:b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most beneficial effect while using Carbonhand</a:t>
            </a:r>
          </a:p>
          <a:p>
            <a:pPr marL="285750" marR="0" lvl="0" indent="-285750" algn="l" defTabSz="914400" rtl="0" eaLnBrk="1" fontAlgn="auto" latinLnBrk="0" hangingPunct="1">
              <a:lnSpc>
                <a:spcPct val="100000"/>
              </a:lnSpc>
              <a:spcBef>
                <a:spcPts val="0"/>
              </a:spcBef>
              <a:spcAft>
                <a:spcPts val="600"/>
              </a:spcAft>
              <a:buClr>
                <a:srgbClr val="61E9A3"/>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The participants experienced an improved grip strength </a:t>
            </a:r>
            <a:b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during the use of Carbonhand</a:t>
            </a:r>
          </a:p>
          <a:p>
            <a:pPr marL="285750" indent="-285750">
              <a:spcAft>
                <a:spcPts val="600"/>
              </a:spcAft>
              <a:buClr>
                <a:srgbClr val="61E9A3"/>
              </a:buClr>
              <a:buFont typeface="Arial" panose="020B0604020202020204" pitchFamily="34" charset="0"/>
              <a:buChar char="•"/>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The usability of Carbonhand was rated as high</a:t>
            </a:r>
          </a:p>
          <a:p>
            <a:pPr marL="285750" marR="0" lvl="0" indent="-285750" algn="l" defTabSz="914400" rtl="0" eaLnBrk="1" fontAlgn="auto" latinLnBrk="0" hangingPunct="1">
              <a:lnSpc>
                <a:spcPct val="100000"/>
              </a:lnSpc>
              <a:spcBef>
                <a:spcPts val="0"/>
              </a:spcBef>
              <a:spcAft>
                <a:spcPts val="600"/>
              </a:spcAft>
              <a:buClr>
                <a:srgbClr val="61E9A3"/>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Carbonhand is safe to use.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60" normalizeH="0" baseline="0" noProof="0" dirty="0">
              <a:ln>
                <a:noFill/>
              </a:ln>
              <a:solidFill>
                <a:srgbClr val="61E9A3"/>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60" normalizeH="0" baseline="0" noProof="0" dirty="0">
              <a:ln>
                <a:noFill/>
              </a:ln>
              <a:solidFill>
                <a:srgbClr val="61E9A3"/>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60" normalizeH="0" baseline="0" noProof="0" dirty="0">
              <a:ln>
                <a:noFill/>
              </a:ln>
              <a:solidFill>
                <a:srgbClr val="61E9A3"/>
              </a:solidFill>
              <a:effectLst/>
              <a:uLnTx/>
              <a:uFillTx/>
              <a:latin typeface="Calibri" panose="020F0502020204030204"/>
              <a:ea typeface="+mn-ea"/>
              <a:cs typeface="+mn-cs"/>
            </a:endParaRPr>
          </a:p>
        </p:txBody>
      </p:sp>
      <p:pic>
        <p:nvPicPr>
          <p:cNvPr id="11" name="Bildobjekt 10">
            <a:extLst>
              <a:ext uri="{FF2B5EF4-FFF2-40B4-BE49-F238E27FC236}">
                <a16:creationId xmlns:a16="http://schemas.microsoft.com/office/drawing/2014/main" id="{09DB2D7A-C7A2-8E96-AA8B-E0D60EF0646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86761" y="2619797"/>
            <a:ext cx="2388499" cy="3582750"/>
          </a:xfrm>
          <a:prstGeom prst="roundRect">
            <a:avLst>
              <a:gd name="adj" fmla="val 1979"/>
            </a:avLst>
          </a:prstGeom>
          <a:ln>
            <a:noFill/>
          </a:ln>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5" name="Bildobjekt 14">
            <a:extLst>
              <a:ext uri="{FF2B5EF4-FFF2-40B4-BE49-F238E27FC236}">
                <a16:creationId xmlns:a16="http://schemas.microsoft.com/office/drawing/2014/main" id="{4BC537F1-DE9D-C4B5-82F8-DB2BDD5C0C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18238" y="2619797"/>
            <a:ext cx="1813215" cy="2718496"/>
          </a:xfrm>
          <a:prstGeom prst="roundRect">
            <a:avLst>
              <a:gd name="adj" fmla="val 3255"/>
            </a:avLst>
          </a:prstGeom>
          <a:ln>
            <a:noFill/>
          </a:ln>
          <a:effectLst/>
          <a:scene3d>
            <a:camera prst="orthographicFront"/>
            <a:lightRig rig="contrasting" dir="t">
              <a:rot lat="0" lon="0" rev="4200000"/>
            </a:lightRig>
          </a:scene3d>
          <a:sp3d prstMaterial="plastic">
            <a:extrusionClr>
              <a:srgbClr val="FF0000"/>
            </a:extrusionClr>
            <a:contourClr>
              <a:srgbClr val="FF0000"/>
            </a:contourClr>
          </a:sp3d>
        </p:spPr>
      </p:pic>
      <p:pic>
        <p:nvPicPr>
          <p:cNvPr id="17" name="Bildobjekt 16">
            <a:extLst>
              <a:ext uri="{FF2B5EF4-FFF2-40B4-BE49-F238E27FC236}">
                <a16:creationId xmlns:a16="http://schemas.microsoft.com/office/drawing/2014/main" id="{28A9F96B-7D8C-456A-B352-0AFD10373AD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86761" y="870296"/>
            <a:ext cx="2388499" cy="1592332"/>
          </a:xfrm>
          <a:prstGeom prst="roundRect">
            <a:avLst>
              <a:gd name="adj" fmla="val 3255"/>
            </a:avLst>
          </a:prstGeom>
          <a:ln>
            <a:noFill/>
          </a:ln>
          <a:effectLst/>
          <a:scene3d>
            <a:camera prst="orthographicFront"/>
            <a:lightRig rig="contrasting" dir="t">
              <a:rot lat="0" lon="0" rev="4200000"/>
            </a:lightRig>
          </a:scene3d>
          <a:sp3d prstMaterial="plastic">
            <a:extrusionClr>
              <a:srgbClr val="FF0000"/>
            </a:extrusionClr>
            <a:contourClr>
              <a:srgbClr val="FF0000"/>
            </a:contourClr>
          </a:sp3d>
        </p:spPr>
      </p:pic>
      <p:sp>
        <p:nvSpPr>
          <p:cNvPr id="18" name="textruta 17">
            <a:extLst>
              <a:ext uri="{FF2B5EF4-FFF2-40B4-BE49-F238E27FC236}">
                <a16:creationId xmlns:a16="http://schemas.microsoft.com/office/drawing/2014/main" id="{D39C1224-E9A4-DEEE-0CD4-88D13C57675E}"/>
              </a:ext>
            </a:extLst>
          </p:cNvPr>
          <p:cNvSpPr txBox="1"/>
          <p:nvPr/>
        </p:nvSpPr>
        <p:spPr>
          <a:xfrm>
            <a:off x="199103" y="5445326"/>
            <a:ext cx="737367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61E9A3"/>
                </a:solidFill>
                <a:effectLst/>
                <a:uLnTx/>
                <a:uFillTx/>
                <a:latin typeface="Inter" panose="02000503000000020004" pitchFamily="2" charset="0"/>
                <a:ea typeface="Inter" panose="02000503000000020004" pitchFamily="2" charset="0"/>
                <a:cs typeface="+mn-cs"/>
              </a:rPr>
              <a:t>The medical claim based on these studies: </a:t>
            </a:r>
            <a:br>
              <a:rPr kumimoji="0" lang="en-US" sz="1600" b="0" i="0" u="none" strike="noStrike" kern="1200" cap="none" spc="0" normalizeH="0" baseline="0" noProof="0" dirty="0">
                <a:ln>
                  <a:noFill/>
                </a:ln>
                <a:solidFill>
                  <a:srgbClr val="61E9A3"/>
                </a:solidFill>
                <a:effectLst/>
                <a:uLnTx/>
                <a:uFillTx/>
                <a:latin typeface="Inter" panose="02000503000000020004" pitchFamily="2" charset="0"/>
                <a:ea typeface="Inter" panose="02000503000000020004" pitchFamily="2" charset="0"/>
                <a:cs typeface="+mn-cs"/>
              </a:rPr>
            </a:br>
            <a:r>
              <a:rPr kumimoji="0" lang="en-US" sz="1600" b="0" i="0" u="none" strike="noStrike" kern="1200" cap="none" spc="0" normalizeH="0" baseline="0" noProof="0" dirty="0">
                <a:ln>
                  <a:noFill/>
                </a:ln>
                <a:solidFill>
                  <a:srgbClr val="61E9A3"/>
                </a:solidFill>
                <a:effectLst/>
                <a:uLnTx/>
                <a:uFillTx/>
                <a:latin typeface="Inter" panose="02000503000000020004" pitchFamily="2" charset="0"/>
                <a:ea typeface="Inter" panose="02000503000000020004" pitchFamily="2" charset="0"/>
                <a:cs typeface="+mn-cs"/>
              </a:rPr>
              <a:t>Carbonhand enhances the user’s ability to perform activities in daily living.</a:t>
            </a:r>
            <a:endParaRPr kumimoji="0" lang="en-US" sz="1600" b="0" i="0" u="none" strike="noStrike" kern="1200" cap="none" spc="-60" normalizeH="0" baseline="0" noProof="0" dirty="0">
              <a:ln>
                <a:noFill/>
              </a:ln>
              <a:solidFill>
                <a:srgbClr val="61E9A3"/>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5343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369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7071C9-98D4-84ED-945B-D854B229E03D}"/>
              </a:ext>
            </a:extLst>
          </p:cNvPr>
          <p:cNvSpPr>
            <a:spLocks noGrp="1"/>
          </p:cNvSpPr>
          <p:nvPr>
            <p:ph type="title"/>
          </p:nvPr>
        </p:nvSpPr>
        <p:spPr/>
        <p:txBody>
          <a:bodyPr/>
          <a:lstStyle/>
          <a:p>
            <a:r>
              <a:rPr lang="en-US" dirty="0"/>
              <a:t>Usability Trial - Carbonhand  an Assistive Device</a:t>
            </a:r>
            <a:endParaRPr lang="sv-SE" dirty="0"/>
          </a:p>
        </p:txBody>
      </p:sp>
      <p:graphicFrame>
        <p:nvGraphicFramePr>
          <p:cNvPr id="4" name="Table 3">
            <a:extLst>
              <a:ext uri="{FF2B5EF4-FFF2-40B4-BE49-F238E27FC236}">
                <a16:creationId xmlns:a16="http://schemas.microsoft.com/office/drawing/2014/main" id="{94F4678C-5171-B859-6DC6-AA28B5F6DFC4}"/>
              </a:ext>
            </a:extLst>
          </p:cNvPr>
          <p:cNvGraphicFramePr>
            <a:graphicFrameLocks noGrp="1"/>
          </p:cNvGraphicFramePr>
          <p:nvPr/>
        </p:nvGraphicFramePr>
        <p:xfrm>
          <a:off x="365760" y="1905521"/>
          <a:ext cx="6338804" cy="2644269"/>
        </p:xfrm>
        <a:graphic>
          <a:graphicData uri="http://schemas.openxmlformats.org/drawingml/2006/table">
            <a:tbl>
              <a:tblPr/>
              <a:tblGrid>
                <a:gridCol w="3527017">
                  <a:extLst>
                    <a:ext uri="{9D8B030D-6E8A-4147-A177-3AD203B41FA5}">
                      <a16:colId xmlns:a16="http://schemas.microsoft.com/office/drawing/2014/main" val="3841513911"/>
                    </a:ext>
                  </a:extLst>
                </a:gridCol>
                <a:gridCol w="1297727">
                  <a:extLst>
                    <a:ext uri="{9D8B030D-6E8A-4147-A177-3AD203B41FA5}">
                      <a16:colId xmlns:a16="http://schemas.microsoft.com/office/drawing/2014/main" val="851723824"/>
                    </a:ext>
                  </a:extLst>
                </a:gridCol>
                <a:gridCol w="1340805">
                  <a:extLst>
                    <a:ext uri="{9D8B030D-6E8A-4147-A177-3AD203B41FA5}">
                      <a16:colId xmlns:a16="http://schemas.microsoft.com/office/drawing/2014/main" val="2293726211"/>
                    </a:ext>
                  </a:extLst>
                </a:gridCol>
                <a:gridCol w="173255">
                  <a:extLst>
                    <a:ext uri="{9D8B030D-6E8A-4147-A177-3AD203B41FA5}">
                      <a16:colId xmlns:a16="http://schemas.microsoft.com/office/drawing/2014/main" val="3468484562"/>
                    </a:ext>
                  </a:extLst>
                </a:gridCol>
              </a:tblGrid>
              <a:tr h="722202">
                <a:tc gridSpan="4">
                  <a:txBody>
                    <a:bodyPr/>
                    <a:lstStyle/>
                    <a:p>
                      <a:pPr algn="l" fontAlgn="base"/>
                      <a:r>
                        <a:rPr lang="en-US" sz="1400" b="0" i="0" u="none" strike="noStrike" dirty="0">
                          <a:solidFill>
                            <a:srgbClr val="467366"/>
                          </a:solidFill>
                          <a:effectLst/>
                          <a:highlight>
                            <a:srgbClr val="61E9A3"/>
                          </a:highlight>
                          <a:latin typeface="Arial" panose="020B0604020202020204" pitchFamily="34" charset="0"/>
                        </a:rPr>
                        <a:t>Table 2. Measures on difficulty in chosen activities without and with the glove, </a:t>
                      </a:r>
                      <a:r>
                        <a:rPr lang="en-US" sz="1400" b="1" i="0" dirty="0">
                          <a:solidFill>
                            <a:srgbClr val="467366"/>
                          </a:solidFill>
                          <a:effectLst/>
                          <a:highlight>
                            <a:srgbClr val="61E9A3"/>
                          </a:highlight>
                          <a:latin typeface="Arial" panose="020B0604020202020204" pitchFamily="34" charset="0"/>
                        </a:rPr>
                        <a:t>​</a:t>
                      </a:r>
                      <a:endParaRPr lang="en-US" sz="1200" b="1" i="0" dirty="0">
                        <a:solidFill>
                          <a:srgbClr val="467366"/>
                        </a:solidFill>
                        <a:effectLst/>
                        <a:highlight>
                          <a:srgbClr val="61E9A3"/>
                        </a:highlight>
                      </a:endParaRPr>
                    </a:p>
                    <a:p>
                      <a:pPr algn="l" fontAlgn="base"/>
                      <a:r>
                        <a:rPr lang="en-US" sz="1400" b="0" i="0" u="none" strike="noStrike" dirty="0">
                          <a:solidFill>
                            <a:srgbClr val="467366"/>
                          </a:solidFill>
                          <a:effectLst/>
                          <a:highlight>
                            <a:srgbClr val="61E9A3"/>
                          </a:highlight>
                          <a:latin typeface="Arial" panose="020B0604020202020204" pitchFamily="34" charset="0"/>
                        </a:rPr>
                        <a:t>(0 = "unable to do", 4 = "without any difficulty"). </a:t>
                      </a:r>
                      <a:r>
                        <a:rPr lang="en-US" sz="1400" b="1" i="0" dirty="0">
                          <a:solidFill>
                            <a:srgbClr val="467366"/>
                          </a:solidFill>
                          <a:effectLst/>
                          <a:highlight>
                            <a:srgbClr val="61E9A3"/>
                          </a:highlight>
                          <a:latin typeface="Arial" panose="020B0604020202020204" pitchFamily="34" charset="0"/>
                        </a:rPr>
                        <a:t>​</a:t>
                      </a:r>
                      <a:endParaRPr lang="en-US" sz="1200" b="1" i="0" dirty="0">
                        <a:solidFill>
                          <a:srgbClr val="467366"/>
                        </a:solidFill>
                        <a:effectLst/>
                        <a:highlight>
                          <a:srgbClr val="61E9A3"/>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21031" cap="flat" cmpd="sng" algn="ctr">
                      <a:solidFill>
                        <a:srgbClr val="F7F7F7"/>
                      </a:solidFill>
                      <a:prstDash val="solid"/>
                      <a:round/>
                      <a:headEnd type="none" w="med" len="med"/>
                      <a:tailEnd type="none" w="med" len="med"/>
                    </a:lnB>
                    <a:solidFill>
                      <a:srgbClr val="61E9A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90398203"/>
                  </a:ext>
                </a:extLst>
              </a:tr>
              <a:tr h="503007">
                <a:tc>
                  <a:txBody>
                    <a:bodyPr/>
                    <a:lstStyle/>
                    <a:p>
                      <a:pPr algn="l" fontAlgn="base"/>
                      <a:r>
                        <a:rPr lang="en-US" sz="1400" b="1" i="0" u="none" strike="noStrike">
                          <a:solidFill>
                            <a:srgbClr val="053434"/>
                          </a:solidFill>
                          <a:effectLst/>
                          <a:highlight>
                            <a:srgbClr val="D2F7E0"/>
                          </a:highlight>
                          <a:latin typeface="Arial" panose="020B0604020202020204" pitchFamily="34" charset="0"/>
                        </a:rPr>
                        <a:t>Chosen activity</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21031"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1" i="0" u="none" strike="noStrike">
                          <a:solidFill>
                            <a:srgbClr val="053434"/>
                          </a:solidFill>
                          <a:effectLst/>
                          <a:highlight>
                            <a:srgbClr val="D2F7E0"/>
                          </a:highlight>
                          <a:latin typeface="Arial" panose="020B0604020202020204" pitchFamily="34" charset="0"/>
                        </a:rPr>
                        <a:t>Without the glove</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21031"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1" i="0" u="none" strike="noStrike">
                          <a:solidFill>
                            <a:srgbClr val="053434"/>
                          </a:solidFill>
                          <a:effectLst/>
                          <a:highlight>
                            <a:srgbClr val="D2F7E0"/>
                          </a:highlight>
                          <a:latin typeface="Arial" panose="020B0604020202020204" pitchFamily="34" charset="0"/>
                        </a:rPr>
                        <a:t>With the glove</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21031"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auto"/>
                      <a:r>
                        <a:rPr lang="sv-SE" sz="1200" b="0" i="0" u="none" strike="noStrike">
                          <a:solidFill>
                            <a:srgbClr val="053434"/>
                          </a:solidFill>
                          <a:effectLst/>
                          <a:highlight>
                            <a:srgbClr val="D2F7E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21031"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extLst>
                  <a:ext uri="{0D108BD9-81ED-4DB2-BD59-A6C34878D82A}">
                    <a16:rowId xmlns:a16="http://schemas.microsoft.com/office/drawing/2014/main" val="2359991641"/>
                  </a:ext>
                </a:extLst>
              </a:tr>
              <a:tr h="283812">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Lift free weights, n=16</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2 (1-2)</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4 (3.25-4)</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auto"/>
                      <a:r>
                        <a:rPr lang="sv-SE" sz="1200" b="0" i="0" u="none" strike="noStrike">
                          <a:solidFill>
                            <a:srgbClr val="053434"/>
                          </a:solidFill>
                          <a:effectLst/>
                          <a:highlight>
                            <a:srgbClr val="EAFBF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extLst>
                  <a:ext uri="{0D108BD9-81ED-4DB2-BD59-A6C34878D82A}">
                    <a16:rowId xmlns:a16="http://schemas.microsoft.com/office/drawing/2014/main" val="3768161242"/>
                  </a:ext>
                </a:extLst>
              </a:tr>
              <a:tr h="283812">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Open previously open jars, n=16</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1 (1-2)</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4 (3-4)</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auto"/>
                      <a:r>
                        <a:rPr lang="sv-SE" sz="1200" b="0" i="0" u="none" strike="noStrike">
                          <a:solidFill>
                            <a:srgbClr val="053434"/>
                          </a:solidFill>
                          <a:effectLst/>
                          <a:highlight>
                            <a:srgbClr val="D2F7E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extLst>
                  <a:ext uri="{0D108BD9-81ED-4DB2-BD59-A6C34878D82A}">
                    <a16:rowId xmlns:a16="http://schemas.microsoft.com/office/drawing/2014/main" val="3999180331"/>
                  </a:ext>
                </a:extLst>
              </a:tr>
              <a:tr h="283812">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Lift a heavy bag from the floor, n=15</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2 (2-2)</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4 (4-4)</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auto"/>
                      <a:r>
                        <a:rPr lang="sv-SE" sz="1200" b="0" i="0" u="none" strike="noStrike">
                          <a:solidFill>
                            <a:srgbClr val="053434"/>
                          </a:solidFill>
                          <a:effectLst/>
                          <a:highlight>
                            <a:srgbClr val="EAFBF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extLst>
                  <a:ext uri="{0D108BD9-81ED-4DB2-BD59-A6C34878D82A}">
                    <a16:rowId xmlns:a16="http://schemas.microsoft.com/office/drawing/2014/main" val="3764371608"/>
                  </a:ext>
                </a:extLst>
              </a:tr>
              <a:tr h="283812">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Hold a frying pan, n=11</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1 (1-2)</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base"/>
                      <a:r>
                        <a:rPr lang="en-US" sz="1400" b="0" i="0" u="none" strike="noStrike">
                          <a:solidFill>
                            <a:srgbClr val="053434"/>
                          </a:solidFill>
                          <a:effectLst/>
                          <a:highlight>
                            <a:srgbClr val="D2F7E0"/>
                          </a:highlight>
                          <a:latin typeface="Arial" panose="020B0604020202020204" pitchFamily="34" charset="0"/>
                        </a:rPr>
                        <a:t>3 (3-4)</a:t>
                      </a:r>
                      <a:r>
                        <a:rPr lang="en-US" sz="1400" b="0" i="0">
                          <a:solidFill>
                            <a:srgbClr val="053434"/>
                          </a:solidFill>
                          <a:effectLst/>
                          <a:highlight>
                            <a:srgbClr val="D2F7E0"/>
                          </a:highlight>
                          <a:latin typeface="Arial" panose="020B0604020202020204" pitchFamily="34" charset="0"/>
                        </a:rPr>
                        <a:t>​</a:t>
                      </a:r>
                      <a:endParaRPr lang="en-US" sz="1200" b="0" i="0">
                        <a:solidFill>
                          <a:srgbClr val="053434"/>
                        </a:solidFill>
                        <a:effectLst/>
                        <a:highlight>
                          <a:srgbClr val="D2F7E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tc>
                  <a:txBody>
                    <a:bodyPr/>
                    <a:lstStyle/>
                    <a:p>
                      <a:pPr algn="l" fontAlgn="auto"/>
                      <a:r>
                        <a:rPr lang="sv-SE" sz="1200" b="0" i="0" u="none" strike="noStrike">
                          <a:solidFill>
                            <a:srgbClr val="053434"/>
                          </a:solidFill>
                          <a:effectLst/>
                          <a:highlight>
                            <a:srgbClr val="D2F7E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D2F7E0"/>
                    </a:solidFill>
                  </a:tcPr>
                </a:tc>
                <a:extLst>
                  <a:ext uri="{0D108BD9-81ED-4DB2-BD59-A6C34878D82A}">
                    <a16:rowId xmlns:a16="http://schemas.microsoft.com/office/drawing/2014/main" val="3017977189"/>
                  </a:ext>
                </a:extLst>
              </a:tr>
              <a:tr h="283812">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Pick a coin from a table, n=8</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2 (1.3-3)</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base"/>
                      <a:r>
                        <a:rPr lang="en-US" sz="1400" b="0" i="0" u="none" strike="noStrike">
                          <a:solidFill>
                            <a:srgbClr val="053434"/>
                          </a:solidFill>
                          <a:effectLst/>
                          <a:highlight>
                            <a:srgbClr val="EAFBF0"/>
                          </a:highlight>
                          <a:latin typeface="Arial" panose="020B0604020202020204" pitchFamily="34" charset="0"/>
                        </a:rPr>
                        <a:t>3.5 (2.3-4.0)</a:t>
                      </a:r>
                      <a:r>
                        <a:rPr lang="en-US" sz="1400" b="0" i="0">
                          <a:solidFill>
                            <a:srgbClr val="053434"/>
                          </a:solidFill>
                          <a:effectLst/>
                          <a:highlight>
                            <a:srgbClr val="EAFBF0"/>
                          </a:highlight>
                          <a:latin typeface="Arial" panose="020B0604020202020204" pitchFamily="34" charset="0"/>
                        </a:rPr>
                        <a:t>​</a:t>
                      </a:r>
                      <a:endParaRPr lang="en-US" sz="1200" b="0" i="0">
                        <a:solidFill>
                          <a:srgbClr val="053434"/>
                        </a:solidFill>
                        <a:effectLst/>
                        <a:highlight>
                          <a:srgbClr val="EAFBF0"/>
                        </a:highlight>
                      </a:endParaRP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tc>
                  <a:txBody>
                    <a:bodyPr/>
                    <a:lstStyle/>
                    <a:p>
                      <a:pPr algn="l" fontAlgn="auto"/>
                      <a:r>
                        <a:rPr lang="sv-SE" sz="1200" b="0" i="0" u="none" strike="noStrike" dirty="0">
                          <a:solidFill>
                            <a:srgbClr val="053434"/>
                          </a:solidFill>
                          <a:effectLst/>
                          <a:highlight>
                            <a:srgbClr val="EAFBF0"/>
                          </a:highlight>
                          <a:latin typeface="Arial" panose="020B0604020202020204" pitchFamily="34" charset="0"/>
                        </a:rPr>
                        <a:t>​</a:t>
                      </a:r>
                    </a:p>
                  </a:txBody>
                  <a:tcPr marL="64617" marR="64617" marT="32308" marB="32308" anchor="ctr">
                    <a:lnL w="7620" cap="flat" cmpd="sng" algn="ctr">
                      <a:solidFill>
                        <a:srgbClr val="F7F7F7"/>
                      </a:solidFill>
                      <a:prstDash val="solid"/>
                      <a:round/>
                      <a:headEnd type="none" w="med" len="med"/>
                      <a:tailEnd type="none" w="med" len="med"/>
                    </a:lnL>
                    <a:lnR w="7620" cap="flat" cmpd="sng" algn="ctr">
                      <a:solidFill>
                        <a:srgbClr val="F7F7F7"/>
                      </a:solidFill>
                      <a:prstDash val="solid"/>
                      <a:round/>
                      <a:headEnd type="none" w="med" len="med"/>
                      <a:tailEnd type="none" w="med" len="med"/>
                    </a:lnR>
                    <a:lnT w="7620" cap="flat" cmpd="sng" algn="ctr">
                      <a:solidFill>
                        <a:srgbClr val="F7F7F7"/>
                      </a:solidFill>
                      <a:prstDash val="solid"/>
                      <a:round/>
                      <a:headEnd type="none" w="med" len="med"/>
                      <a:tailEnd type="none" w="med" len="med"/>
                    </a:lnT>
                    <a:lnB w="7620" cap="flat" cmpd="sng" algn="ctr">
                      <a:solidFill>
                        <a:srgbClr val="F7F7F7"/>
                      </a:solidFill>
                      <a:prstDash val="solid"/>
                      <a:round/>
                      <a:headEnd type="none" w="med" len="med"/>
                      <a:tailEnd type="none" w="med" len="med"/>
                    </a:lnB>
                    <a:solidFill>
                      <a:srgbClr val="EAFBF0"/>
                    </a:solidFill>
                  </a:tcPr>
                </a:tc>
                <a:extLst>
                  <a:ext uri="{0D108BD9-81ED-4DB2-BD59-A6C34878D82A}">
                    <a16:rowId xmlns:a16="http://schemas.microsoft.com/office/drawing/2014/main" val="321809011"/>
                  </a:ext>
                </a:extLst>
              </a:tr>
            </a:tbl>
          </a:graphicData>
        </a:graphic>
      </p:graphicFrame>
      <p:sp>
        <p:nvSpPr>
          <p:cNvPr id="5" name="TextBox 4">
            <a:extLst>
              <a:ext uri="{FF2B5EF4-FFF2-40B4-BE49-F238E27FC236}">
                <a16:creationId xmlns:a16="http://schemas.microsoft.com/office/drawing/2014/main" id="{FA9FE5DB-0452-8887-A8A6-B3861DB7328B}"/>
              </a:ext>
            </a:extLst>
          </p:cNvPr>
          <p:cNvSpPr txBox="1"/>
          <p:nvPr/>
        </p:nvSpPr>
        <p:spPr>
          <a:xfrm>
            <a:off x="274320" y="1124712"/>
            <a:ext cx="6338804" cy="646331"/>
          </a:xfrm>
          <a:prstGeom prst="rect">
            <a:avLst/>
          </a:prstGeom>
          <a:noFill/>
        </p:spPr>
        <p:txBody>
          <a:bodyPr wrap="square">
            <a:spAutoFit/>
          </a:bodyPr>
          <a:lstStyle/>
          <a:p>
            <a:r>
              <a:rPr lang="en-US" b="0" i="0" u="none" strike="noStrike" dirty="0">
                <a:solidFill>
                  <a:schemeClr val="bg1"/>
                </a:solidFill>
                <a:effectLst/>
                <a:latin typeface="Aptos" panose="020B0004020202020204" pitchFamily="34" charset="0"/>
              </a:rPr>
              <a:t>Presented at Global Conference on Myositis in Pittsburgh, USA</a:t>
            </a:r>
          </a:p>
          <a:p>
            <a:r>
              <a:rPr lang="en-US" dirty="0">
                <a:solidFill>
                  <a:schemeClr val="bg1"/>
                </a:solidFill>
                <a:latin typeface="Aptos" panose="020B0004020202020204" pitchFamily="34" charset="0"/>
              </a:rPr>
              <a:t>March 2024</a:t>
            </a:r>
            <a:endParaRPr lang="en-US" dirty="0">
              <a:solidFill>
                <a:schemeClr val="bg1"/>
              </a:solidFill>
            </a:endParaRPr>
          </a:p>
        </p:txBody>
      </p:sp>
      <p:pic>
        <p:nvPicPr>
          <p:cNvPr id="6" name="Picture 5">
            <a:extLst>
              <a:ext uri="{FF2B5EF4-FFF2-40B4-BE49-F238E27FC236}">
                <a16:creationId xmlns:a16="http://schemas.microsoft.com/office/drawing/2014/main" id="{AF651AF7-5DA7-B7F6-430A-E5631371B8BE}"/>
              </a:ext>
            </a:extLst>
          </p:cNvPr>
          <p:cNvPicPr>
            <a:picLocks noChangeAspect="1"/>
          </p:cNvPicPr>
          <p:nvPr/>
        </p:nvPicPr>
        <p:blipFill>
          <a:blip r:embed="rId3"/>
          <a:stretch>
            <a:fillRect/>
          </a:stretch>
        </p:blipFill>
        <p:spPr>
          <a:xfrm>
            <a:off x="7772400" y="768145"/>
            <a:ext cx="4245225" cy="5954928"/>
          </a:xfrm>
          <a:prstGeom prst="rect">
            <a:avLst/>
          </a:prstGeom>
        </p:spPr>
      </p:pic>
    </p:spTree>
    <p:extLst>
      <p:ext uri="{BB962C8B-B14F-4D97-AF65-F5344CB8AC3E}">
        <p14:creationId xmlns:p14="http://schemas.microsoft.com/office/powerpoint/2010/main" val="197259165"/>
      </p:ext>
    </p:extLst>
  </p:cSld>
  <p:clrMapOvr>
    <a:masterClrMapping/>
  </p:clrMapOvr>
  <mc:AlternateContent xmlns:mc="http://schemas.openxmlformats.org/markup-compatibility/2006" xmlns:p14="http://schemas.microsoft.com/office/powerpoint/2010/main">
    <mc:Choice Requires="p14">
      <p:transition spd="slow" p14:dur="2000" advTm="141773"/>
    </mc:Choice>
    <mc:Fallback xmlns="">
      <p:transition spd="slow" advTm="14177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6F40DB-9AE0-6649-2971-D4EAC68F3183}"/>
              </a:ext>
            </a:extLst>
          </p:cNvPr>
          <p:cNvSpPr>
            <a:spLocks noGrp="1"/>
          </p:cNvSpPr>
          <p:nvPr>
            <p:ph type="title"/>
          </p:nvPr>
        </p:nvSpPr>
        <p:spPr>
          <a:xfrm>
            <a:off x="199102" y="372487"/>
            <a:ext cx="11157409" cy="543413"/>
          </a:xfrm>
        </p:spPr>
        <p:txBody>
          <a:bodyPr/>
          <a:lstStyle/>
          <a:p>
            <a:r>
              <a:rPr lang="sv-SE" dirty="0" err="1"/>
              <a:t>References</a:t>
            </a:r>
            <a:r>
              <a:rPr lang="sv-SE" dirty="0"/>
              <a:t> for Carbonhand as an </a:t>
            </a:r>
            <a:r>
              <a:rPr lang="sv-SE" dirty="0" err="1"/>
              <a:t>Assistive</a:t>
            </a:r>
            <a:r>
              <a:rPr lang="sv-SE" dirty="0"/>
              <a:t> </a:t>
            </a:r>
            <a:r>
              <a:rPr lang="sv-SE" dirty="0" err="1"/>
              <a:t>Device</a:t>
            </a:r>
            <a:endParaRPr lang="sv-SE" dirty="0"/>
          </a:p>
        </p:txBody>
      </p:sp>
      <p:sp>
        <p:nvSpPr>
          <p:cNvPr id="3" name="textruta 2">
            <a:extLst>
              <a:ext uri="{FF2B5EF4-FFF2-40B4-BE49-F238E27FC236}">
                <a16:creationId xmlns:a16="http://schemas.microsoft.com/office/drawing/2014/main" id="{51BDEB98-854A-05D0-F0A2-8682A77AE398}"/>
              </a:ext>
            </a:extLst>
          </p:cNvPr>
          <p:cNvSpPr txBox="1"/>
          <p:nvPr/>
        </p:nvSpPr>
        <p:spPr>
          <a:xfrm>
            <a:off x="72136" y="1148654"/>
            <a:ext cx="11411339" cy="5021055"/>
          </a:xfrm>
          <a:prstGeom prst="rect">
            <a:avLst/>
          </a:prstGeom>
          <a:noFill/>
        </p:spPr>
        <p:txBody>
          <a:bodyPr wrap="square" rtlCol="0">
            <a:spAutoFit/>
          </a:bodyPr>
          <a:lstStyle/>
          <a:p>
            <a:pPr marL="342900" lvl="0" indent="-342900">
              <a:lnSpc>
                <a:spcPct val="107000"/>
              </a:lnSpc>
              <a:buClr>
                <a:schemeClr val="bg2"/>
              </a:buClr>
              <a:buFont typeface="+mj-lt"/>
              <a:buAutoNum type="arabicPeriod"/>
            </a:pP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Radder</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B, Prange-</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Lasonder</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G, Kottink A, Melendez-Calderon A,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Buurke</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J, Rietman J. Feasibility of a wearable soft-robotic glove to support impaired hand function in stroke patients. J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Rehabil</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Med 2018; 50: 598–606.</a:t>
            </a:r>
            <a:endPar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endParaRPr>
          </a:p>
          <a:p>
            <a:pPr marL="342900" lvl="0" indent="-342900">
              <a:lnSpc>
                <a:spcPct val="107000"/>
              </a:lnSpc>
              <a:buClr>
                <a:schemeClr val="bg2"/>
              </a:buClr>
              <a:buFont typeface="+mj-lt"/>
              <a:buAutoNum type="arabicPeriod"/>
            </a:pP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Radder</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B, Prange-</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Lasonder</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G, Kottink A, Holmberg J,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Sletta</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K, Van Dijk M, Meyer T et al. (2018): The effect of a wearable soft-robotic glove on motor function and functional performance of older adults, Assistive Technology, DOI: 10.1080/10400435.2018.1453888</a:t>
            </a:r>
            <a:endPar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endParaRPr>
          </a:p>
          <a:p>
            <a:pPr marL="342900" lvl="0" indent="-342900">
              <a:lnSpc>
                <a:spcPct val="107000"/>
              </a:lnSpc>
              <a:buClr>
                <a:schemeClr val="bg2"/>
              </a:buClr>
              <a:buFont typeface="+mj-lt"/>
              <a:buAutoNum type="arabicPeriod"/>
            </a:pPr>
            <a:r>
              <a:rPr lang="fr-FR"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Osuagwu</a:t>
            </a:r>
            <a:r>
              <a:rPr lang="fr-FR"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B.A. et al. </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(2019) Clinical Trial of the Soft Extra Muscle Glove to Assess Orthotic and Long-Term Functional Gain Following Chronic Incomplete Tetraplegia: Preliminary Functional Results. In: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Masia</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L.,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Micera</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S.,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Akay</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M., Pons J. (eds) Converging Clinical and Engineering Research on Neurorehabilitation III. ICNR 2018. Pp 385-389. doi.org/10.1007/978-3-030-01845-0_77 </a:t>
            </a:r>
            <a:endPar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endParaRPr>
          </a:p>
          <a:p>
            <a:pPr marL="342900" lvl="0" indent="-342900">
              <a:lnSpc>
                <a:spcPct val="107000"/>
              </a:lnSpc>
              <a:buClr>
                <a:schemeClr val="bg2"/>
              </a:buClr>
              <a:buFont typeface="+mj-lt"/>
              <a:buAutoNum type="arabicPeriod"/>
            </a:pP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Nilsson M, Fryxell W. A,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Wadell</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C, von Holst H, Borg J. A Helping Hand – On Innovations for Rehabilitation and Assistive Technology. Grip strengthening glove to improve hand function in patients with neuromuscular disorders.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Doctoral</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Theisis</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Stockholm: Royal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Institute</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of</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Technology</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2013. ISBN 978-91-7501-703-7</a:t>
            </a:r>
          </a:p>
          <a:p>
            <a:pPr marL="342900" lvl="0" indent="-342900">
              <a:lnSpc>
                <a:spcPct val="107000"/>
              </a:lnSpc>
              <a:buClr>
                <a:schemeClr val="bg2"/>
              </a:buClr>
              <a:buFont typeface="+mj-lt"/>
              <a:buAutoNum type="arabicPeriod"/>
            </a:pPr>
            <a:r>
              <a:rPr lang="en-US" sz="1400" dirty="0">
                <a:solidFill>
                  <a:schemeClr val="bg1"/>
                </a:solidFill>
                <a:latin typeface="Inter" panose="02000503000000020004" pitchFamily="2" charset="0"/>
                <a:ea typeface="Inter" panose="02000503000000020004" pitchFamily="2" charset="0"/>
              </a:rPr>
              <a:t>Hermansson L, Gunnarsson M, </a:t>
            </a:r>
            <a:r>
              <a:rPr lang="en-US" sz="1400" dirty="0" err="1">
                <a:solidFill>
                  <a:schemeClr val="bg1"/>
                </a:solidFill>
                <a:latin typeface="Inter" panose="02000503000000020004" pitchFamily="2" charset="0"/>
                <a:ea typeface="Inter" panose="02000503000000020004" pitchFamily="2" charset="0"/>
              </a:rPr>
              <a:t>Lutterman</a:t>
            </a:r>
            <a:r>
              <a:rPr lang="en-US" sz="1400" dirty="0">
                <a:solidFill>
                  <a:schemeClr val="bg1"/>
                </a:solidFill>
                <a:latin typeface="Inter" panose="02000503000000020004" pitchFamily="2" charset="0"/>
                <a:ea typeface="Inter" panose="02000503000000020004" pitchFamily="2" charset="0"/>
              </a:rPr>
              <a:t> M. Effect of a grip-strengthening glove on persons with reduced hand function. (2014). </a:t>
            </a:r>
            <a:endPar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endParaRPr>
          </a:p>
          <a:p>
            <a:pPr marL="342900" lvl="0" indent="-342900">
              <a:lnSpc>
                <a:spcPct val="107000"/>
              </a:lnSpc>
              <a:buClr>
                <a:schemeClr val="bg2"/>
              </a:buClr>
              <a:buFont typeface="+mj-lt"/>
              <a:buAutoNum type="arabicPeriod"/>
            </a:pP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Palmcrantz S,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Plantin</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J, Borg J. Factors affecting the usability of an assistive soft robotic glove after stroke or multiple sclerosis. Karolinska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Institutet</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Department of Clinical Sciences,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Danderyd</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Hospital, Division of Rehabilitation Medicine, Stockholm, Sweden. </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Journal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of</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Rehabilitation Medicine (2020). </a:t>
            </a:r>
            <a:r>
              <a:rPr lang="sv-SE" sz="1400" u="sng"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https://doi.org/10.2340/16501977-2650</a:t>
            </a:r>
            <a:endPar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endParaRPr>
          </a:p>
          <a:p>
            <a:pPr marL="342900" lvl="0" indent="-342900">
              <a:lnSpc>
                <a:spcPct val="107000"/>
              </a:lnSpc>
              <a:spcAft>
                <a:spcPts val="800"/>
              </a:spcAft>
              <a:buClr>
                <a:schemeClr val="bg2"/>
              </a:buClr>
              <a:buFont typeface="+mj-lt"/>
              <a:buAutoNum type="arabicPeriod"/>
            </a:pP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Hashida</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R,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Matsuse</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H,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Totsugi</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M, Omoto M, Shinozaki N, Tanaka J, </a:t>
            </a:r>
            <a:r>
              <a:rPr lang="en-US"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Nago</a:t>
            </a:r>
            <a:r>
              <a:rPr lang="en-US"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T. (2016). Study on the Effects of Motor-Assisted Gloves (SEM™ Glove) on Functional Disorders of the hand. </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The </a:t>
            </a:r>
            <a:r>
              <a:rPr lang="sv-SE" sz="1400" kern="100"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Kurume</a:t>
            </a:r>
            <a:r>
              <a:rPr lang="sv-SE" sz="1400" kern="100"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Medical Journal (2018). DOI:</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10.2739/kurumemedj.MS652007</a:t>
            </a:r>
          </a:p>
          <a:p>
            <a:pPr marL="342900" lvl="0" indent="-342900">
              <a:lnSpc>
                <a:spcPct val="107000"/>
              </a:lnSpc>
              <a:spcAft>
                <a:spcPts val="800"/>
              </a:spcAft>
              <a:buClr>
                <a:schemeClr val="bg2"/>
              </a:buClr>
              <a:buFont typeface="+mj-lt"/>
              <a:buAutoNum type="arabicPeriod"/>
            </a:pP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Radder</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B, Prange-</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Lasonder</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GB, Kottink AIR, Holmberg J,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Sletta</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K, Van Dijk M, et al. The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effect</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of</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wearable</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soft-</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robotic</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glove</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on motor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function</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and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functional</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performance</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of</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older</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adults</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Assist </a:t>
            </a:r>
            <a:r>
              <a:rPr lang="sv-SE" sz="1400" kern="100" dirty="0" err="1">
                <a:solidFill>
                  <a:schemeClr val="bg1"/>
                </a:solidFill>
                <a:latin typeface="Inter" panose="02000503000000020004" pitchFamily="2" charset="0"/>
                <a:ea typeface="Inter" panose="02000503000000020004" pitchFamily="2" charset="0"/>
                <a:cs typeface="Times New Roman" panose="02020603050405020304" pitchFamily="18" charset="0"/>
              </a:rPr>
              <a:t>Technol</a:t>
            </a:r>
            <a:r>
              <a:rPr lang="sv-SE" sz="1400" kern="100" dirty="0">
                <a:solidFill>
                  <a:schemeClr val="bg1"/>
                </a:solidFill>
                <a:latin typeface="Inter" panose="02000503000000020004" pitchFamily="2" charset="0"/>
                <a:ea typeface="Inter" panose="02000503000000020004" pitchFamily="2" charset="0"/>
                <a:cs typeface="Times New Roman" panose="02020603050405020304" pitchFamily="18" charset="0"/>
              </a:rPr>
              <a:t>. 2020;32(1):9–15</a:t>
            </a:r>
          </a:p>
        </p:txBody>
      </p:sp>
    </p:spTree>
    <p:extLst>
      <p:ext uri="{BB962C8B-B14F-4D97-AF65-F5344CB8AC3E}">
        <p14:creationId xmlns:p14="http://schemas.microsoft.com/office/powerpoint/2010/main" val="1983536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9FFC3-5CEC-3437-14AA-C393839EB4FC}"/>
              </a:ext>
            </a:extLst>
          </p:cNvPr>
          <p:cNvSpPr>
            <a:spLocks noGrp="1"/>
          </p:cNvSpPr>
          <p:nvPr>
            <p:ph type="title"/>
          </p:nvPr>
        </p:nvSpPr>
        <p:spPr/>
        <p:txBody>
          <a:bodyPr/>
          <a:lstStyle/>
          <a:p>
            <a:r>
              <a:rPr lang="en-US"/>
              <a:t>Clinicians: Education and Support</a:t>
            </a:r>
          </a:p>
        </p:txBody>
      </p:sp>
      <p:sp>
        <p:nvSpPr>
          <p:cNvPr id="7" name="Content Placeholder 6">
            <a:extLst>
              <a:ext uri="{FF2B5EF4-FFF2-40B4-BE49-F238E27FC236}">
                <a16:creationId xmlns:a16="http://schemas.microsoft.com/office/drawing/2014/main" id="{8246D01A-8DF7-01D0-6EB2-08F18471F395}"/>
              </a:ext>
            </a:extLst>
          </p:cNvPr>
          <p:cNvSpPr>
            <a:spLocks noGrp="1"/>
          </p:cNvSpPr>
          <p:nvPr>
            <p:ph idx="1"/>
          </p:nvPr>
        </p:nvSpPr>
        <p:spPr>
          <a:xfrm>
            <a:off x="205367" y="1106262"/>
            <a:ext cx="4886328" cy="4025761"/>
          </a:xfrm>
        </p:spPr>
        <p:txBody>
          <a:bodyPr/>
          <a:lstStyle/>
          <a:p>
            <a:r>
              <a:rPr lang="en-US" dirty="0"/>
              <a:t>Carbonhand Academy with Step-by-step video tutorials</a:t>
            </a:r>
          </a:p>
          <a:p>
            <a:r>
              <a:rPr lang="en-US" dirty="0"/>
              <a:t>Exam for Carbonhand Certification</a:t>
            </a:r>
          </a:p>
          <a:p>
            <a:endParaRPr lang="en-US" dirty="0"/>
          </a:p>
          <a:p>
            <a:r>
              <a:rPr lang="en-US" dirty="0"/>
              <a:t>A Center of Excellence program is available including:</a:t>
            </a:r>
          </a:p>
          <a:p>
            <a:pPr lvl="1"/>
            <a:r>
              <a:rPr lang="en-US" dirty="0"/>
              <a:t>Product Training</a:t>
            </a:r>
          </a:p>
          <a:p>
            <a:pPr lvl="1"/>
            <a:r>
              <a:rPr lang="en-US" dirty="0"/>
              <a:t>Clinical Training</a:t>
            </a:r>
          </a:p>
          <a:p>
            <a:pPr lvl="1"/>
            <a:r>
              <a:rPr lang="en-US" dirty="0"/>
              <a:t>Peer-to-peer Consultations</a:t>
            </a:r>
          </a:p>
          <a:p>
            <a:pPr lvl="1"/>
            <a:r>
              <a:rPr lang="en-US" dirty="0"/>
              <a:t>Support</a:t>
            </a:r>
          </a:p>
          <a:p>
            <a:endParaRPr lang="en-US" dirty="0"/>
          </a:p>
        </p:txBody>
      </p:sp>
      <p:pic>
        <p:nvPicPr>
          <p:cNvPr id="3" name="Picture 2">
            <a:extLst>
              <a:ext uri="{FF2B5EF4-FFF2-40B4-BE49-F238E27FC236}">
                <a16:creationId xmlns:a16="http://schemas.microsoft.com/office/drawing/2014/main" id="{2BA004E4-6CF6-5974-769D-EDA62724496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52259" y="1106262"/>
            <a:ext cx="5375957" cy="4293426"/>
          </a:xfrm>
          <a:prstGeom prst="rect">
            <a:avLst/>
          </a:prstGeom>
          <a:ln>
            <a:solidFill>
              <a:schemeClr val="bg1">
                <a:lumMod val="75000"/>
              </a:schemeClr>
            </a:solidFill>
          </a:ln>
        </p:spPr>
      </p:pic>
    </p:spTree>
    <p:extLst>
      <p:ext uri="{BB962C8B-B14F-4D97-AF65-F5344CB8AC3E}">
        <p14:creationId xmlns:p14="http://schemas.microsoft.com/office/powerpoint/2010/main" val="83660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D995911-0A14-4D32-A733-E530C8B6B83A}"/>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en-US" dirty="0"/>
              <a:t>A Carbonhand® Hero</a:t>
            </a:r>
            <a:endParaRPr lang="en-US" altLang="en-US" dirty="0"/>
          </a:p>
        </p:txBody>
      </p:sp>
      <p:pic>
        <p:nvPicPr>
          <p:cNvPr id="2" name="Online Media 1" title="With Carbonhand, Terry can do things he hasn’t done in years">
            <a:hlinkClick r:id="" action="ppaction://media"/>
            <a:extLst>
              <a:ext uri="{FF2B5EF4-FFF2-40B4-BE49-F238E27FC236}">
                <a16:creationId xmlns:a16="http://schemas.microsoft.com/office/drawing/2014/main" id="{15710E6F-3522-0F46-ED4A-920EDE0D8D70}"/>
              </a:ext>
            </a:extLst>
          </p:cNvPr>
          <p:cNvPicPr>
            <a:picLocks noRot="1" noChangeAspect="1"/>
          </p:cNvPicPr>
          <p:nvPr>
            <a:videoFile r:link="rId1"/>
          </p:nvPr>
        </p:nvPicPr>
        <p:blipFill>
          <a:blip r:embed="rId4"/>
          <a:stretch>
            <a:fillRect/>
          </a:stretch>
        </p:blipFill>
        <p:spPr>
          <a:xfrm>
            <a:off x="4159250" y="803030"/>
            <a:ext cx="3388378" cy="6001555"/>
          </a:xfrm>
          <a:prstGeom prst="rect">
            <a:avLst/>
          </a:prstGeom>
        </p:spPr>
      </p:pic>
      <p:pic>
        <p:nvPicPr>
          <p:cNvPr id="6" name="Picture 5">
            <a:extLst>
              <a:ext uri="{FF2B5EF4-FFF2-40B4-BE49-F238E27FC236}">
                <a16:creationId xmlns:a16="http://schemas.microsoft.com/office/drawing/2014/main" id="{5C2197C8-ED86-5227-0568-EEF6598A9F10}"/>
              </a:ext>
            </a:extLst>
          </p:cNvPr>
          <p:cNvPicPr>
            <a:picLocks noChangeAspect="1"/>
          </p:cNvPicPr>
          <p:nvPr/>
        </p:nvPicPr>
        <p:blipFill>
          <a:blip r:embed="rId5"/>
          <a:stretch>
            <a:fillRect/>
          </a:stretch>
        </p:blipFill>
        <p:spPr>
          <a:xfrm>
            <a:off x="4159879" y="803030"/>
            <a:ext cx="3388665" cy="6001555"/>
          </a:xfrm>
          <a:prstGeom prst="rect">
            <a:avLst/>
          </a:prstGeom>
        </p:spPr>
      </p:pic>
    </p:spTree>
    <p:extLst>
      <p:ext uri="{BB962C8B-B14F-4D97-AF65-F5344CB8AC3E}">
        <p14:creationId xmlns:p14="http://schemas.microsoft.com/office/powerpoint/2010/main" val="242704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after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016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33E1B73-EC1D-54F4-9D70-8DC435966578}"/>
              </a:ext>
            </a:extLst>
          </p:cNvPr>
          <p:cNvPicPr>
            <a:picLocks noChangeAspect="1"/>
          </p:cNvPicPr>
          <p:nvPr/>
        </p:nvPicPr>
        <p:blipFill rotWithShape="1">
          <a:blip r:embed="rId3">
            <a:extLst>
              <a:ext uri="{28A0092B-C50C-407E-A947-70E740481C1C}">
                <a14:useLocalDpi xmlns:a14="http://schemas.microsoft.com/office/drawing/2010/main" val="0"/>
              </a:ext>
            </a:extLst>
          </a:blip>
          <a:srcRect l="19808" r="11046"/>
          <a:stretch/>
        </p:blipFill>
        <p:spPr>
          <a:xfrm>
            <a:off x="8890786" y="1510209"/>
            <a:ext cx="2465727" cy="2377286"/>
          </a:xfrm>
          <a:prstGeom prst="rect">
            <a:avLst/>
          </a:prstGeom>
        </p:spPr>
      </p:pic>
      <p:pic>
        <p:nvPicPr>
          <p:cNvPr id="17" name="Picture 16" descr="A picture containing dark&#10;&#10;Description automatically generated">
            <a:extLst>
              <a:ext uri="{FF2B5EF4-FFF2-40B4-BE49-F238E27FC236}">
                <a16:creationId xmlns:a16="http://schemas.microsoft.com/office/drawing/2014/main" id="{F57E0C93-9269-5E88-D81B-1739CF8B981A}"/>
              </a:ext>
            </a:extLst>
          </p:cNvPr>
          <p:cNvPicPr>
            <a:picLocks noChangeAspect="1"/>
          </p:cNvPicPr>
          <p:nvPr/>
        </p:nvPicPr>
        <p:blipFill rotWithShape="1">
          <a:blip r:embed="rId4">
            <a:extLst>
              <a:ext uri="{28A0092B-C50C-407E-A947-70E740481C1C}">
                <a14:useLocalDpi xmlns:a14="http://schemas.microsoft.com/office/drawing/2010/main" val="0"/>
              </a:ext>
            </a:extLst>
          </a:blip>
          <a:srcRect l="18823" t="31492" r="22569" b="30408"/>
          <a:stretch/>
        </p:blipFill>
        <p:spPr>
          <a:xfrm>
            <a:off x="8779017" y="4467883"/>
            <a:ext cx="2699088" cy="1754659"/>
          </a:xfrm>
          <a:prstGeom prst="rect">
            <a:avLst/>
          </a:prstGeom>
        </p:spPr>
      </p:pic>
      <p:pic>
        <p:nvPicPr>
          <p:cNvPr id="7" name="Picture 6" descr="A silver knife with a black background&#10;&#10;Description automatically generated with low confidence">
            <a:extLst>
              <a:ext uri="{FF2B5EF4-FFF2-40B4-BE49-F238E27FC236}">
                <a16:creationId xmlns:a16="http://schemas.microsoft.com/office/drawing/2014/main" id="{409A9017-41A3-AFFE-B86A-F686E87DF49C}"/>
              </a:ext>
            </a:extLst>
          </p:cNvPr>
          <p:cNvPicPr>
            <a:picLocks noChangeAspect="1"/>
          </p:cNvPicPr>
          <p:nvPr/>
        </p:nvPicPr>
        <p:blipFill rotWithShape="1">
          <a:blip r:embed="rId5">
            <a:extLst>
              <a:ext uri="{28A0092B-C50C-407E-A947-70E740481C1C}">
                <a14:useLocalDpi xmlns:a14="http://schemas.microsoft.com/office/drawing/2010/main" val="0"/>
              </a:ext>
            </a:extLst>
          </a:blip>
          <a:srcRect l="22660" t="38148" r="16085" b="22469"/>
          <a:stretch/>
        </p:blipFill>
        <p:spPr>
          <a:xfrm>
            <a:off x="4836077" y="1649061"/>
            <a:ext cx="2768425" cy="1779939"/>
          </a:xfrm>
          <a:prstGeom prst="rect">
            <a:avLst/>
          </a:prstGeom>
        </p:spPr>
      </p:pic>
      <p:pic>
        <p:nvPicPr>
          <p:cNvPr id="9" name="Picture 8" descr="A picture containing spectacles&#10;&#10;Description automatically generated">
            <a:extLst>
              <a:ext uri="{FF2B5EF4-FFF2-40B4-BE49-F238E27FC236}">
                <a16:creationId xmlns:a16="http://schemas.microsoft.com/office/drawing/2014/main" id="{7E94BC07-772B-5A04-B97B-50479337A194}"/>
              </a:ext>
            </a:extLst>
          </p:cNvPr>
          <p:cNvPicPr>
            <a:picLocks noChangeAspect="1"/>
          </p:cNvPicPr>
          <p:nvPr/>
        </p:nvPicPr>
        <p:blipFill rotWithShape="1">
          <a:blip r:embed="rId6">
            <a:extLst>
              <a:ext uri="{28A0092B-C50C-407E-A947-70E740481C1C}">
                <a14:useLocalDpi xmlns:a14="http://schemas.microsoft.com/office/drawing/2010/main" val="0"/>
              </a:ext>
            </a:extLst>
          </a:blip>
          <a:srcRect l="10381" t="23958" r="8206" b="19407"/>
          <a:stretch/>
        </p:blipFill>
        <p:spPr>
          <a:xfrm>
            <a:off x="392437" y="1445507"/>
            <a:ext cx="3216203" cy="2237318"/>
          </a:xfrm>
          <a:prstGeom prst="rect">
            <a:avLst/>
          </a:prstGeom>
        </p:spPr>
      </p:pic>
      <p:sp>
        <p:nvSpPr>
          <p:cNvPr id="20" name="TextBox 19">
            <a:extLst>
              <a:ext uri="{FF2B5EF4-FFF2-40B4-BE49-F238E27FC236}">
                <a16:creationId xmlns:a16="http://schemas.microsoft.com/office/drawing/2014/main" id="{88972E69-BA94-4375-96E4-5D6EE0A2A3E4}"/>
              </a:ext>
            </a:extLst>
          </p:cNvPr>
          <p:cNvSpPr txBox="1"/>
          <p:nvPr/>
        </p:nvSpPr>
        <p:spPr>
          <a:xfrm>
            <a:off x="5526830" y="1065481"/>
            <a:ext cx="1386918" cy="369332"/>
          </a:xfrm>
          <a:prstGeom prst="rect">
            <a:avLst/>
          </a:prstGeom>
          <a:noFill/>
        </p:spPr>
        <p:txBody>
          <a:bodyPr wrap="none" rtlCol="0">
            <a:spAutoFit/>
          </a:bodyPr>
          <a:lstStyle/>
          <a:p>
            <a:r>
              <a:rPr lang="en-US">
                <a:latin typeface="Inter" panose="02000503000000020004" pitchFamily="2" charset="0"/>
                <a:ea typeface="Inter" panose="02000503000000020004" pitchFamily="2" charset="0"/>
              </a:rPr>
              <a:t>Power Unit</a:t>
            </a:r>
            <a:endParaRPr lang="en-SE">
              <a:latin typeface="Inter" panose="02000503000000020004" pitchFamily="2" charset="0"/>
              <a:ea typeface="Inter" panose="02000503000000020004" pitchFamily="2" charset="0"/>
            </a:endParaRPr>
          </a:p>
        </p:txBody>
      </p:sp>
      <p:sp>
        <p:nvSpPr>
          <p:cNvPr id="21" name="TextBox 20">
            <a:extLst>
              <a:ext uri="{FF2B5EF4-FFF2-40B4-BE49-F238E27FC236}">
                <a16:creationId xmlns:a16="http://schemas.microsoft.com/office/drawing/2014/main" id="{AE87027E-99A2-5A4D-728F-C9CA93E248D6}"/>
              </a:ext>
            </a:extLst>
          </p:cNvPr>
          <p:cNvSpPr txBox="1"/>
          <p:nvPr/>
        </p:nvSpPr>
        <p:spPr>
          <a:xfrm>
            <a:off x="5144530" y="3950961"/>
            <a:ext cx="2879314" cy="646331"/>
          </a:xfrm>
          <a:prstGeom prst="rect">
            <a:avLst/>
          </a:prstGeom>
          <a:noFill/>
        </p:spPr>
        <p:txBody>
          <a:bodyPr wrap="none" rtlCol="0">
            <a:spAutoFit/>
          </a:bodyPr>
          <a:lstStyle/>
          <a:p>
            <a:r>
              <a:rPr lang="en-US" dirty="0">
                <a:latin typeface="Inter" panose="02000503000000020004" pitchFamily="2" charset="0"/>
                <a:ea typeface="Inter" panose="02000503000000020004" pitchFamily="2" charset="0"/>
              </a:rPr>
              <a:t>Power Unit Sleeve</a:t>
            </a:r>
          </a:p>
          <a:p>
            <a:r>
              <a:rPr lang="en-US" dirty="0">
                <a:latin typeface="Inter" panose="02000503000000020004" pitchFamily="2" charset="0"/>
                <a:ea typeface="Inter" panose="02000503000000020004" pitchFamily="2" charset="0"/>
              </a:rPr>
              <a:t>(Single or Double Carry)</a:t>
            </a:r>
            <a:endParaRPr lang="en-SE" dirty="0">
              <a:latin typeface="Inter" panose="02000503000000020004" pitchFamily="2" charset="0"/>
              <a:ea typeface="Inter" panose="02000503000000020004" pitchFamily="2" charset="0"/>
            </a:endParaRPr>
          </a:p>
        </p:txBody>
      </p:sp>
      <p:sp>
        <p:nvSpPr>
          <p:cNvPr id="22" name="TextBox 21">
            <a:extLst>
              <a:ext uri="{FF2B5EF4-FFF2-40B4-BE49-F238E27FC236}">
                <a16:creationId xmlns:a16="http://schemas.microsoft.com/office/drawing/2014/main" id="{8A195379-E368-5D80-0E7B-07164107FB2F}"/>
              </a:ext>
            </a:extLst>
          </p:cNvPr>
          <p:cNvSpPr txBox="1"/>
          <p:nvPr/>
        </p:nvSpPr>
        <p:spPr>
          <a:xfrm>
            <a:off x="9424352" y="3950961"/>
            <a:ext cx="1624648" cy="553998"/>
          </a:xfrm>
          <a:prstGeom prst="rect">
            <a:avLst/>
          </a:prstGeom>
          <a:noFill/>
        </p:spPr>
        <p:txBody>
          <a:bodyPr wrap="square" rtlCol="0">
            <a:spAutoFit/>
          </a:bodyPr>
          <a:lstStyle/>
          <a:p>
            <a:pPr algn="ctr"/>
            <a:r>
              <a:rPr lang="en-US" dirty="0">
                <a:latin typeface="Inter" panose="02000503000000020004" pitchFamily="2" charset="0"/>
                <a:ea typeface="Inter" panose="02000503000000020004" pitchFamily="2" charset="0"/>
              </a:rPr>
              <a:t>Belt</a:t>
            </a:r>
          </a:p>
          <a:p>
            <a:pPr algn="ctr"/>
            <a:r>
              <a:rPr lang="en-US" sz="1200" dirty="0">
                <a:latin typeface="Inter" panose="02000503000000020004" pitchFamily="2" charset="0"/>
                <a:ea typeface="Inter" panose="02000503000000020004" pitchFamily="2" charset="0"/>
              </a:rPr>
              <a:t>(S/L, Med=S+L)</a:t>
            </a:r>
          </a:p>
        </p:txBody>
      </p:sp>
      <p:sp>
        <p:nvSpPr>
          <p:cNvPr id="23" name="TextBox 22">
            <a:extLst>
              <a:ext uri="{FF2B5EF4-FFF2-40B4-BE49-F238E27FC236}">
                <a16:creationId xmlns:a16="http://schemas.microsoft.com/office/drawing/2014/main" id="{DAABAA90-4726-0088-1610-258CA04DA932}"/>
              </a:ext>
            </a:extLst>
          </p:cNvPr>
          <p:cNvSpPr txBox="1"/>
          <p:nvPr/>
        </p:nvSpPr>
        <p:spPr>
          <a:xfrm>
            <a:off x="9136513" y="1065481"/>
            <a:ext cx="1933543" cy="369332"/>
          </a:xfrm>
          <a:prstGeom prst="rect">
            <a:avLst/>
          </a:prstGeom>
          <a:noFill/>
        </p:spPr>
        <p:txBody>
          <a:bodyPr wrap="none" rtlCol="0">
            <a:spAutoFit/>
          </a:bodyPr>
          <a:lstStyle/>
          <a:p>
            <a:r>
              <a:rPr lang="en-US" dirty="0">
                <a:latin typeface="Inter" panose="02000503000000020004" pitchFamily="2" charset="0"/>
                <a:ea typeface="Inter" panose="02000503000000020004" pitchFamily="2" charset="0"/>
              </a:rPr>
              <a:t>Shoulder Straps</a:t>
            </a:r>
            <a:endParaRPr lang="en-SE" dirty="0">
              <a:latin typeface="Inter" panose="02000503000000020004" pitchFamily="2" charset="0"/>
              <a:ea typeface="Inter" panose="02000503000000020004" pitchFamily="2" charset="0"/>
            </a:endParaRPr>
          </a:p>
        </p:txBody>
      </p:sp>
      <p:sp>
        <p:nvSpPr>
          <p:cNvPr id="25" name="TextBox 24">
            <a:extLst>
              <a:ext uri="{FF2B5EF4-FFF2-40B4-BE49-F238E27FC236}">
                <a16:creationId xmlns:a16="http://schemas.microsoft.com/office/drawing/2014/main" id="{1E5776C6-C27D-2D8D-D14A-4A8AC909013A}"/>
              </a:ext>
            </a:extLst>
          </p:cNvPr>
          <p:cNvSpPr txBox="1"/>
          <p:nvPr/>
        </p:nvSpPr>
        <p:spPr>
          <a:xfrm>
            <a:off x="404718" y="1065481"/>
            <a:ext cx="3243196" cy="369332"/>
          </a:xfrm>
          <a:prstGeom prst="rect">
            <a:avLst/>
          </a:prstGeom>
          <a:noFill/>
        </p:spPr>
        <p:txBody>
          <a:bodyPr wrap="none" rtlCol="0">
            <a:spAutoFit/>
          </a:bodyPr>
          <a:lstStyle/>
          <a:p>
            <a:r>
              <a:rPr lang="en-US">
                <a:latin typeface="Inter" panose="02000503000000020004" pitchFamily="2" charset="0"/>
                <a:ea typeface="Inter" panose="02000503000000020004" pitchFamily="2" charset="0"/>
              </a:rPr>
              <a:t>Glove with Glove Connector</a:t>
            </a:r>
            <a:endParaRPr lang="en-SE">
              <a:latin typeface="Inter" panose="02000503000000020004" pitchFamily="2" charset="0"/>
              <a:ea typeface="Inter" panose="02000503000000020004" pitchFamily="2" charset="0"/>
            </a:endParaRPr>
          </a:p>
        </p:txBody>
      </p:sp>
      <p:sp>
        <p:nvSpPr>
          <p:cNvPr id="27" name="TextBox 26">
            <a:extLst>
              <a:ext uri="{FF2B5EF4-FFF2-40B4-BE49-F238E27FC236}">
                <a16:creationId xmlns:a16="http://schemas.microsoft.com/office/drawing/2014/main" id="{1D785C5D-BD41-7AAF-B1AE-E00573C8EE89}"/>
              </a:ext>
            </a:extLst>
          </p:cNvPr>
          <p:cNvSpPr txBox="1"/>
          <p:nvPr/>
        </p:nvSpPr>
        <p:spPr>
          <a:xfrm>
            <a:off x="1221500" y="3950961"/>
            <a:ext cx="1958235" cy="646331"/>
          </a:xfrm>
          <a:prstGeom prst="rect">
            <a:avLst/>
          </a:prstGeom>
          <a:noFill/>
        </p:spPr>
        <p:txBody>
          <a:bodyPr wrap="square" rtlCol="0">
            <a:spAutoFit/>
          </a:bodyPr>
          <a:lstStyle/>
          <a:p>
            <a:r>
              <a:rPr lang="en-US" dirty="0">
                <a:latin typeface="Inter" panose="02000503000000020004" pitchFamily="2" charset="0"/>
                <a:ea typeface="Inter" panose="02000503000000020004" pitchFamily="2" charset="0"/>
              </a:rPr>
              <a:t>Arm straps (3)</a:t>
            </a:r>
          </a:p>
          <a:p>
            <a:r>
              <a:rPr lang="en-US" dirty="0">
                <a:latin typeface="Inter" panose="02000503000000020004" pitchFamily="2" charset="0"/>
                <a:ea typeface="Inter" panose="02000503000000020004" pitchFamily="2" charset="0"/>
              </a:rPr>
              <a:t>  </a:t>
            </a:r>
            <a:r>
              <a:rPr lang="en-US" sz="1400" dirty="0">
                <a:latin typeface="Inter" panose="02000503000000020004" pitchFamily="2" charset="0"/>
                <a:ea typeface="Inter" panose="02000503000000020004" pitchFamily="2" charset="0"/>
              </a:rPr>
              <a:t>2-S/M  1-L</a:t>
            </a:r>
            <a:endParaRPr lang="en-SE" sz="1400" dirty="0">
              <a:latin typeface="Inter" panose="02000503000000020004" pitchFamily="2" charset="0"/>
              <a:ea typeface="Inter" panose="02000503000000020004" pitchFamily="2" charset="0"/>
            </a:endParaRPr>
          </a:p>
        </p:txBody>
      </p:sp>
      <p:sp>
        <p:nvSpPr>
          <p:cNvPr id="2" name="Title 1">
            <a:extLst>
              <a:ext uri="{FF2B5EF4-FFF2-40B4-BE49-F238E27FC236}">
                <a16:creationId xmlns:a16="http://schemas.microsoft.com/office/drawing/2014/main" id="{B54F72A7-FB85-8DC7-83A5-1D7857A3EB21}"/>
              </a:ext>
            </a:extLst>
          </p:cNvPr>
          <p:cNvSpPr>
            <a:spLocks noGrp="1"/>
          </p:cNvSpPr>
          <p:nvPr>
            <p:ph type="title"/>
          </p:nvPr>
        </p:nvSpPr>
        <p:spPr/>
        <p:txBody>
          <a:bodyPr/>
          <a:lstStyle/>
          <a:p>
            <a:r>
              <a:rPr lang="en-US"/>
              <a:t>Carbonhand – The Components 1/2</a:t>
            </a:r>
            <a:endParaRPr lang="en-SE"/>
          </a:p>
        </p:txBody>
      </p:sp>
      <p:pic>
        <p:nvPicPr>
          <p:cNvPr id="6" name="Picture 5" descr="A pair of black wrist bands&#10;&#10;AI-generated content may be incorrect.">
            <a:extLst>
              <a:ext uri="{FF2B5EF4-FFF2-40B4-BE49-F238E27FC236}">
                <a16:creationId xmlns:a16="http://schemas.microsoft.com/office/drawing/2014/main" id="{D6E37782-C01D-CEF2-5495-1C5AB04E4783}"/>
              </a:ext>
            </a:extLst>
          </p:cNvPr>
          <p:cNvPicPr>
            <a:picLocks noChangeAspect="1"/>
          </p:cNvPicPr>
          <p:nvPr/>
        </p:nvPicPr>
        <p:blipFill>
          <a:blip r:embed="rId7"/>
          <a:stretch>
            <a:fillRect/>
          </a:stretch>
        </p:blipFill>
        <p:spPr>
          <a:xfrm>
            <a:off x="735939" y="4909206"/>
            <a:ext cx="2365296" cy="1086469"/>
          </a:xfrm>
          <a:prstGeom prst="rect">
            <a:avLst/>
          </a:prstGeom>
        </p:spPr>
      </p:pic>
      <p:pic>
        <p:nvPicPr>
          <p:cNvPr id="10" name="Picture 9" descr="A black and blue bag&#10;&#10;AI-generated content may be incorrect.">
            <a:extLst>
              <a:ext uri="{FF2B5EF4-FFF2-40B4-BE49-F238E27FC236}">
                <a16:creationId xmlns:a16="http://schemas.microsoft.com/office/drawing/2014/main" id="{83D61E2B-70DE-80F6-A7F4-96A68F7C5D2B}"/>
              </a:ext>
            </a:extLst>
          </p:cNvPr>
          <p:cNvPicPr>
            <a:picLocks noChangeAspect="1"/>
          </p:cNvPicPr>
          <p:nvPr/>
        </p:nvPicPr>
        <p:blipFill>
          <a:blip r:embed="rId8"/>
          <a:srcRect t="29093" b="27896"/>
          <a:stretch/>
        </p:blipFill>
        <p:spPr>
          <a:xfrm>
            <a:off x="4536439" y="4563218"/>
            <a:ext cx="3367700" cy="1448475"/>
          </a:xfrm>
          <a:prstGeom prst="rect">
            <a:avLst/>
          </a:prstGeom>
        </p:spPr>
      </p:pic>
    </p:spTree>
    <p:extLst>
      <p:ext uri="{BB962C8B-B14F-4D97-AF65-F5344CB8AC3E}">
        <p14:creationId xmlns:p14="http://schemas.microsoft.com/office/powerpoint/2010/main" val="287420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key&#10;&#10;Description automatically generated">
            <a:extLst>
              <a:ext uri="{FF2B5EF4-FFF2-40B4-BE49-F238E27FC236}">
                <a16:creationId xmlns:a16="http://schemas.microsoft.com/office/drawing/2014/main" id="{41059DE8-0752-7D77-3E2C-9FFD30998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76968" y="1655791"/>
            <a:ext cx="2743563" cy="1842951"/>
          </a:xfrm>
          <a:prstGeom prst="rect">
            <a:avLst/>
          </a:prstGeom>
        </p:spPr>
      </p:pic>
      <p:sp>
        <p:nvSpPr>
          <p:cNvPr id="23" name="TextBox 22">
            <a:extLst>
              <a:ext uri="{FF2B5EF4-FFF2-40B4-BE49-F238E27FC236}">
                <a16:creationId xmlns:a16="http://schemas.microsoft.com/office/drawing/2014/main" id="{DAABAA90-4726-0088-1610-258CA04DA932}"/>
              </a:ext>
            </a:extLst>
          </p:cNvPr>
          <p:cNvSpPr txBox="1"/>
          <p:nvPr/>
        </p:nvSpPr>
        <p:spPr>
          <a:xfrm>
            <a:off x="8605454" y="1065481"/>
            <a:ext cx="2504212" cy="369332"/>
          </a:xfrm>
          <a:prstGeom prst="rect">
            <a:avLst/>
          </a:prstGeom>
          <a:noFill/>
        </p:spPr>
        <p:txBody>
          <a:bodyPr wrap="none" rtlCol="0">
            <a:spAutoFit/>
          </a:bodyPr>
          <a:lstStyle/>
          <a:p>
            <a:r>
              <a:rPr lang="en-US">
                <a:latin typeface="Inter" panose="02000503000000020004" pitchFamily="2" charset="0"/>
                <a:ea typeface="Inter" panose="02000503000000020004" pitchFamily="2" charset="0"/>
              </a:rPr>
              <a:t>Padded Washing bag</a:t>
            </a:r>
            <a:endParaRPr lang="en-SE">
              <a:latin typeface="Inter" panose="02000503000000020004" pitchFamily="2" charset="0"/>
              <a:ea typeface="Inter" panose="02000503000000020004" pitchFamily="2" charset="0"/>
            </a:endParaRPr>
          </a:p>
        </p:txBody>
      </p:sp>
      <p:sp>
        <p:nvSpPr>
          <p:cNvPr id="25" name="TextBox 24">
            <a:extLst>
              <a:ext uri="{FF2B5EF4-FFF2-40B4-BE49-F238E27FC236}">
                <a16:creationId xmlns:a16="http://schemas.microsoft.com/office/drawing/2014/main" id="{1E5776C6-C27D-2D8D-D14A-4A8AC909013A}"/>
              </a:ext>
            </a:extLst>
          </p:cNvPr>
          <p:cNvSpPr txBox="1"/>
          <p:nvPr/>
        </p:nvSpPr>
        <p:spPr>
          <a:xfrm>
            <a:off x="5674876" y="1065481"/>
            <a:ext cx="1255472" cy="369332"/>
          </a:xfrm>
          <a:prstGeom prst="rect">
            <a:avLst/>
          </a:prstGeom>
          <a:noFill/>
        </p:spPr>
        <p:txBody>
          <a:bodyPr wrap="none" rtlCol="0">
            <a:spAutoFit/>
          </a:bodyPr>
          <a:lstStyle/>
          <a:p>
            <a:r>
              <a:rPr lang="en-US">
                <a:latin typeface="Inter" panose="02000503000000020004" pitchFamily="2" charset="0"/>
                <a:ea typeface="Inter" panose="02000503000000020004" pitchFamily="2" charset="0"/>
              </a:rPr>
              <a:t>Soft Case</a:t>
            </a:r>
            <a:endParaRPr lang="en-SE">
              <a:latin typeface="Inter" panose="02000503000000020004" pitchFamily="2" charset="0"/>
              <a:ea typeface="Inter" panose="02000503000000020004" pitchFamily="2" charset="0"/>
            </a:endParaRPr>
          </a:p>
        </p:txBody>
      </p:sp>
      <p:sp>
        <p:nvSpPr>
          <p:cNvPr id="27" name="TextBox 26">
            <a:extLst>
              <a:ext uri="{FF2B5EF4-FFF2-40B4-BE49-F238E27FC236}">
                <a16:creationId xmlns:a16="http://schemas.microsoft.com/office/drawing/2014/main" id="{1D785C5D-BD41-7AAF-B1AE-E00573C8EE89}"/>
              </a:ext>
            </a:extLst>
          </p:cNvPr>
          <p:cNvSpPr txBox="1"/>
          <p:nvPr/>
        </p:nvSpPr>
        <p:spPr>
          <a:xfrm>
            <a:off x="1585156" y="4062480"/>
            <a:ext cx="1859805" cy="646331"/>
          </a:xfrm>
          <a:prstGeom prst="rect">
            <a:avLst/>
          </a:prstGeom>
          <a:noFill/>
        </p:spPr>
        <p:txBody>
          <a:bodyPr wrap="none" rtlCol="0">
            <a:spAutoFit/>
          </a:bodyPr>
          <a:lstStyle/>
          <a:p>
            <a:r>
              <a:rPr lang="en-US" dirty="0">
                <a:latin typeface="Inter" panose="02000503000000020004" pitchFamily="2" charset="0"/>
                <a:ea typeface="Inter" panose="02000503000000020004" pitchFamily="2" charset="0"/>
              </a:rPr>
              <a:t>External Button</a:t>
            </a:r>
          </a:p>
          <a:p>
            <a:r>
              <a:rPr lang="en-US" dirty="0">
                <a:latin typeface="Inter" panose="02000503000000020004" pitchFamily="2" charset="0"/>
                <a:ea typeface="Inter" panose="02000503000000020004" pitchFamily="2" charset="0"/>
              </a:rPr>
              <a:t>    (optional)</a:t>
            </a:r>
            <a:endParaRPr lang="en-SE" dirty="0">
              <a:latin typeface="Inter" panose="02000503000000020004" pitchFamily="2" charset="0"/>
              <a:ea typeface="Inter" panose="02000503000000020004" pitchFamily="2" charset="0"/>
            </a:endParaRPr>
          </a:p>
        </p:txBody>
      </p:sp>
      <p:sp>
        <p:nvSpPr>
          <p:cNvPr id="29" name="TextBox 28">
            <a:extLst>
              <a:ext uri="{FF2B5EF4-FFF2-40B4-BE49-F238E27FC236}">
                <a16:creationId xmlns:a16="http://schemas.microsoft.com/office/drawing/2014/main" id="{66B81396-47BE-45FF-AE03-D4DC5394E629}"/>
              </a:ext>
            </a:extLst>
          </p:cNvPr>
          <p:cNvSpPr txBox="1"/>
          <p:nvPr/>
        </p:nvSpPr>
        <p:spPr>
          <a:xfrm>
            <a:off x="2088655" y="1065481"/>
            <a:ext cx="920188" cy="369332"/>
          </a:xfrm>
          <a:prstGeom prst="rect">
            <a:avLst/>
          </a:prstGeom>
          <a:noFill/>
        </p:spPr>
        <p:txBody>
          <a:bodyPr wrap="none" rtlCol="0">
            <a:spAutoFit/>
          </a:bodyPr>
          <a:lstStyle/>
          <a:p>
            <a:r>
              <a:rPr lang="en-US" dirty="0"/>
              <a:t>Charger</a:t>
            </a:r>
            <a:endParaRPr lang="en-SE" dirty="0"/>
          </a:p>
        </p:txBody>
      </p:sp>
      <p:sp>
        <p:nvSpPr>
          <p:cNvPr id="2" name="Title 1">
            <a:extLst>
              <a:ext uri="{FF2B5EF4-FFF2-40B4-BE49-F238E27FC236}">
                <a16:creationId xmlns:a16="http://schemas.microsoft.com/office/drawing/2014/main" id="{B54F72A7-FB85-8DC7-83A5-1D7857A3EB21}"/>
              </a:ext>
            </a:extLst>
          </p:cNvPr>
          <p:cNvSpPr>
            <a:spLocks noGrp="1"/>
          </p:cNvSpPr>
          <p:nvPr>
            <p:ph type="title"/>
          </p:nvPr>
        </p:nvSpPr>
        <p:spPr/>
        <p:txBody>
          <a:bodyPr/>
          <a:lstStyle/>
          <a:p>
            <a:r>
              <a:rPr lang="en-US"/>
              <a:t>Carbonhand – The Components 2/2</a:t>
            </a:r>
            <a:endParaRPr lang="en-SE"/>
          </a:p>
        </p:txBody>
      </p:sp>
      <p:pic>
        <p:nvPicPr>
          <p:cNvPr id="4" name="Picture 3" descr="A black bag with a logo&#10;&#10;Description automatically generated">
            <a:extLst>
              <a:ext uri="{FF2B5EF4-FFF2-40B4-BE49-F238E27FC236}">
                <a16:creationId xmlns:a16="http://schemas.microsoft.com/office/drawing/2014/main" id="{226360B6-1AC3-149E-202A-4C8314982794}"/>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4625685" y="1585397"/>
            <a:ext cx="3204874" cy="2340067"/>
          </a:xfrm>
          <a:prstGeom prst="rect">
            <a:avLst/>
          </a:prstGeom>
        </p:spPr>
      </p:pic>
      <p:pic>
        <p:nvPicPr>
          <p:cNvPr id="8" name="Picture 7" descr="A black rectangular object with a black border&#10;&#10;Description automatically generated">
            <a:extLst>
              <a:ext uri="{FF2B5EF4-FFF2-40B4-BE49-F238E27FC236}">
                <a16:creationId xmlns:a16="http://schemas.microsoft.com/office/drawing/2014/main" id="{19A03FA3-5481-361C-7201-ACD87442A4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535713" y="1586049"/>
            <a:ext cx="3002084" cy="2208787"/>
          </a:xfrm>
          <a:prstGeom prst="rect">
            <a:avLst/>
          </a:prstGeom>
        </p:spPr>
      </p:pic>
      <p:pic>
        <p:nvPicPr>
          <p:cNvPr id="7" name="Picture 6">
            <a:extLst>
              <a:ext uri="{FF2B5EF4-FFF2-40B4-BE49-F238E27FC236}">
                <a16:creationId xmlns:a16="http://schemas.microsoft.com/office/drawing/2014/main" id="{4B953EC4-DFF7-C751-D0B1-09D2096C3EC4}"/>
              </a:ext>
            </a:extLst>
          </p:cNvPr>
          <p:cNvPicPr>
            <a:picLocks noChangeAspect="1"/>
          </p:cNvPicPr>
          <p:nvPr/>
        </p:nvPicPr>
        <p:blipFill>
          <a:blip r:embed="rId7"/>
          <a:stretch>
            <a:fillRect/>
          </a:stretch>
        </p:blipFill>
        <p:spPr>
          <a:xfrm>
            <a:off x="1395621" y="4649609"/>
            <a:ext cx="2238874" cy="1439416"/>
          </a:xfrm>
          <a:prstGeom prst="rect">
            <a:avLst/>
          </a:prstGeom>
        </p:spPr>
      </p:pic>
      <p:sp>
        <p:nvSpPr>
          <p:cNvPr id="10" name="TextBox 9">
            <a:extLst>
              <a:ext uri="{FF2B5EF4-FFF2-40B4-BE49-F238E27FC236}">
                <a16:creationId xmlns:a16="http://schemas.microsoft.com/office/drawing/2014/main" id="{1A853CE7-B481-7B74-10DB-5C8CD6CE1013}"/>
              </a:ext>
            </a:extLst>
          </p:cNvPr>
          <p:cNvSpPr txBox="1"/>
          <p:nvPr/>
        </p:nvSpPr>
        <p:spPr>
          <a:xfrm>
            <a:off x="4704432" y="4062480"/>
            <a:ext cx="3501280" cy="646331"/>
          </a:xfrm>
          <a:prstGeom prst="rect">
            <a:avLst/>
          </a:prstGeom>
          <a:noFill/>
        </p:spPr>
        <p:txBody>
          <a:bodyPr wrap="none" rtlCol="0">
            <a:spAutoFit/>
          </a:bodyPr>
          <a:lstStyle/>
          <a:p>
            <a:pPr algn="ctr"/>
            <a:r>
              <a:rPr lang="en-US" dirty="0">
                <a:latin typeface="Inter" panose="02000503000000020004" pitchFamily="2" charset="0"/>
                <a:ea typeface="Inter" panose="02000503000000020004" pitchFamily="2" charset="0"/>
              </a:rPr>
              <a:t>Wheelchair Attachment Straps</a:t>
            </a:r>
          </a:p>
          <a:p>
            <a:pPr algn="ctr"/>
            <a:r>
              <a:rPr lang="en-US" dirty="0">
                <a:latin typeface="Inter" panose="02000503000000020004" pitchFamily="2" charset="0"/>
                <a:ea typeface="Inter" panose="02000503000000020004" pitchFamily="2" charset="0"/>
              </a:rPr>
              <a:t>    (optional)</a:t>
            </a:r>
            <a:endParaRPr lang="en-SE" dirty="0">
              <a:latin typeface="Inter" panose="02000503000000020004" pitchFamily="2" charset="0"/>
              <a:ea typeface="Inter" panose="02000503000000020004" pitchFamily="2" charset="0"/>
            </a:endParaRPr>
          </a:p>
        </p:txBody>
      </p:sp>
      <p:pic>
        <p:nvPicPr>
          <p:cNvPr id="12" name="Picture 11">
            <a:extLst>
              <a:ext uri="{FF2B5EF4-FFF2-40B4-BE49-F238E27FC236}">
                <a16:creationId xmlns:a16="http://schemas.microsoft.com/office/drawing/2014/main" id="{B1E51056-3A1D-B955-37F0-D3F130ADB158}"/>
              </a:ext>
            </a:extLst>
          </p:cNvPr>
          <p:cNvPicPr>
            <a:picLocks noChangeAspect="1"/>
          </p:cNvPicPr>
          <p:nvPr/>
        </p:nvPicPr>
        <p:blipFill>
          <a:blip r:embed="rId8"/>
          <a:stretch>
            <a:fillRect/>
          </a:stretch>
        </p:blipFill>
        <p:spPr>
          <a:xfrm>
            <a:off x="4952966" y="4746949"/>
            <a:ext cx="3004211" cy="1117817"/>
          </a:xfrm>
          <a:prstGeom prst="rect">
            <a:avLst/>
          </a:prstGeom>
        </p:spPr>
      </p:pic>
    </p:spTree>
    <p:extLst>
      <p:ext uri="{BB962C8B-B14F-4D97-AF65-F5344CB8AC3E}">
        <p14:creationId xmlns:p14="http://schemas.microsoft.com/office/powerpoint/2010/main" val="1674768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309DAE75-CF03-C053-0F67-56EC933D4623}"/>
              </a:ext>
            </a:extLst>
          </p:cNvPr>
          <p:cNvSpPr/>
          <p:nvPr/>
        </p:nvSpPr>
        <p:spPr>
          <a:xfrm>
            <a:off x="340531" y="898633"/>
            <a:ext cx="7573754" cy="5167938"/>
          </a:xfrm>
          <a:prstGeom prst="roundRect">
            <a:avLst>
              <a:gd name="adj" fmla="val 3813"/>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6" name="Picture 5" descr="A black electronic device with a white label&#10;&#10;Description automatically generated">
            <a:extLst>
              <a:ext uri="{FF2B5EF4-FFF2-40B4-BE49-F238E27FC236}">
                <a16:creationId xmlns:a16="http://schemas.microsoft.com/office/drawing/2014/main" id="{5ABDBEEF-1461-630A-2918-D7ABA0E48E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30" y="1103667"/>
            <a:ext cx="7462091" cy="4784535"/>
          </a:xfrm>
          <a:prstGeom prst="rect">
            <a:avLst/>
          </a:prstGeom>
        </p:spPr>
      </p:pic>
      <p:pic>
        <p:nvPicPr>
          <p:cNvPr id="9" name="Picture 8" descr="A black background with a few white stripes&#10;&#10;Description automatically generated with medium confidence">
            <a:extLst>
              <a:ext uri="{FF2B5EF4-FFF2-40B4-BE49-F238E27FC236}">
                <a16:creationId xmlns:a16="http://schemas.microsoft.com/office/drawing/2014/main" id="{D90DE87F-0895-71D5-9CCE-76CD4539073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645220" y="1607225"/>
            <a:ext cx="806824" cy="1149422"/>
          </a:xfrm>
          <a:prstGeom prst="rect">
            <a:avLst/>
          </a:prstGeom>
        </p:spPr>
      </p:pic>
      <p:sp>
        <p:nvSpPr>
          <p:cNvPr id="2" name="Rubrik 1">
            <a:extLst>
              <a:ext uri="{FF2B5EF4-FFF2-40B4-BE49-F238E27FC236}">
                <a16:creationId xmlns:a16="http://schemas.microsoft.com/office/drawing/2014/main" id="{A5F6C13A-4809-45E9-AD09-E2753A6C6E38}"/>
              </a:ext>
            </a:extLst>
          </p:cNvPr>
          <p:cNvSpPr>
            <a:spLocks noGrp="1"/>
          </p:cNvSpPr>
          <p:nvPr>
            <p:ph type="title"/>
          </p:nvPr>
        </p:nvSpPr>
        <p:spPr/>
        <p:txBody>
          <a:bodyPr/>
          <a:lstStyle/>
          <a:p>
            <a:r>
              <a:rPr lang="sv-SE" dirty="0"/>
              <a:t>Power transmission</a:t>
            </a:r>
          </a:p>
        </p:txBody>
      </p:sp>
      <p:sp>
        <p:nvSpPr>
          <p:cNvPr id="3" name="TextBox 39">
            <a:extLst>
              <a:ext uri="{FF2B5EF4-FFF2-40B4-BE49-F238E27FC236}">
                <a16:creationId xmlns:a16="http://schemas.microsoft.com/office/drawing/2014/main" id="{F46060F7-BCDF-E72D-E722-62BC0878F891}"/>
              </a:ext>
            </a:extLst>
          </p:cNvPr>
          <p:cNvSpPr txBox="1"/>
          <p:nvPr/>
        </p:nvSpPr>
        <p:spPr>
          <a:xfrm>
            <a:off x="8066280" y="1764287"/>
            <a:ext cx="3786086" cy="89255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1" u="none" strike="noStrike" kern="1200" cap="none" spc="0" normalizeH="0" baseline="0" dirty="0">
                <a:ln>
                  <a:noFill/>
                </a:ln>
                <a:solidFill>
                  <a:srgbClr val="007A8F"/>
                </a:solidFill>
                <a:effectLst/>
                <a:uLnTx/>
                <a:uFillTx/>
                <a:latin typeface="Calibri" panose="020F0502020204030204" pitchFamily="34" charset="0"/>
                <a:ea typeface="+mn-ea"/>
                <a:cs typeface="+mn-cs"/>
              </a:rPr>
              <a:t>Ball screws</a:t>
            </a:r>
            <a:br>
              <a:rPr kumimoji="0" lang="en-GB" sz="1600" b="0" i="0" u="none" strike="noStrike" kern="1200" cap="none" spc="0" normalizeH="0" baseline="0" dirty="0">
                <a:ln>
                  <a:noFill/>
                </a:ln>
                <a:solidFill>
                  <a:prstClr val="black"/>
                </a:solidFill>
                <a:effectLst/>
                <a:uLnTx/>
                <a:uFillTx/>
                <a:latin typeface="Calibri" panose="020F0502020204030204" pitchFamily="34" charset="0"/>
                <a:ea typeface="+mn-ea"/>
                <a:cs typeface="+mn-cs"/>
              </a:rPr>
            </a:br>
            <a:r>
              <a:rPr kumimoji="0" lang="en-GB" sz="1600" b="0" i="0" u="none" strike="noStrike" kern="1200" cap="none" spc="0" normalizeH="0" baseline="0" dirty="0">
                <a:ln>
                  <a:noFill/>
                </a:ln>
                <a:solidFill>
                  <a:prstClr val="black"/>
                </a:solidFill>
                <a:effectLst/>
                <a:uLnTx/>
                <a:uFillTx/>
                <a:latin typeface="Calibri" panose="020F0502020204030204" pitchFamily="34" charset="0"/>
                <a:ea typeface="+mn-ea"/>
                <a:cs typeface="+mn-cs"/>
              </a:rPr>
              <a:t>Transfers the rotation from the electrical motors to a linear movement.</a:t>
            </a:r>
            <a:endParaRPr kumimoji="0" lang="en-GB" sz="1400" b="0" i="0" u="none" strike="noStrike" kern="1200" cap="none" spc="0" normalizeH="0" baseline="0" dirty="0">
              <a:ln>
                <a:noFill/>
              </a:ln>
              <a:solidFill>
                <a:prstClr val="black"/>
              </a:solidFill>
              <a:effectLst/>
              <a:uLnTx/>
              <a:uFillTx/>
              <a:latin typeface="Calibri" panose="020F0502020204030204" pitchFamily="34" charset="0"/>
              <a:ea typeface="+mn-ea"/>
              <a:cs typeface="+mn-cs"/>
            </a:endParaRPr>
          </a:p>
        </p:txBody>
      </p:sp>
      <p:sp>
        <p:nvSpPr>
          <p:cNvPr id="4" name="TextBox 40">
            <a:extLst>
              <a:ext uri="{FF2B5EF4-FFF2-40B4-BE49-F238E27FC236}">
                <a16:creationId xmlns:a16="http://schemas.microsoft.com/office/drawing/2014/main" id="{8D135A63-BFBC-D0BC-61AE-2282CD2A5229}"/>
              </a:ext>
            </a:extLst>
          </p:cNvPr>
          <p:cNvSpPr txBox="1"/>
          <p:nvPr/>
        </p:nvSpPr>
        <p:spPr>
          <a:xfrm>
            <a:off x="8066280" y="4475600"/>
            <a:ext cx="3446452" cy="89255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2000" b="1" i="1" dirty="0">
                <a:solidFill>
                  <a:srgbClr val="007A8F"/>
                </a:solidFill>
                <a:latin typeface="Calibri" panose="020F0502020204030204" pitchFamily="34" charset="0"/>
              </a:rPr>
              <a:t>Artificial tendons</a:t>
            </a:r>
            <a:br>
              <a:rPr kumimoji="0" lang="en-GB" sz="1600" b="0" i="0" u="none" strike="noStrike" kern="1200" cap="none" spc="0" normalizeH="0" baseline="0" dirty="0">
                <a:ln>
                  <a:noFill/>
                </a:ln>
                <a:solidFill>
                  <a:prstClr val="black"/>
                </a:solidFill>
                <a:effectLst/>
                <a:uLnTx/>
                <a:uFillTx/>
                <a:latin typeface="Calibri" panose="020F0502020204030204" pitchFamily="34" charset="0"/>
                <a:ea typeface="+mn-ea"/>
                <a:cs typeface="+mn-cs"/>
              </a:rPr>
            </a:br>
            <a:r>
              <a:rPr kumimoji="0" lang="en-GB" sz="1600" b="0" i="0" u="none" strike="noStrike" kern="1200" cap="none" spc="0" normalizeH="0" baseline="0" dirty="0">
                <a:ln>
                  <a:noFill/>
                </a:ln>
                <a:solidFill>
                  <a:prstClr val="black"/>
                </a:solidFill>
                <a:effectLst/>
                <a:uLnTx/>
                <a:uFillTx/>
                <a:latin typeface="Calibri" panose="020F0502020204030204" pitchFamily="34" charset="0"/>
                <a:ea typeface="+mn-ea"/>
                <a:cs typeface="+mn-cs"/>
              </a:rPr>
              <a:t>in the glove connection are pulled with a maximum force of 20 N each.</a:t>
            </a:r>
            <a:endParaRPr kumimoji="0" lang="en-GB" sz="1400" b="0" i="0" u="none" strike="noStrike" kern="1200" cap="none" spc="0" normalizeH="0" baseline="0" dirty="0">
              <a:ln>
                <a:noFill/>
              </a:ln>
              <a:solidFill>
                <a:prstClr val="black"/>
              </a:solidFill>
              <a:effectLst/>
              <a:uLnTx/>
              <a:uFillTx/>
              <a:latin typeface="Calibri" panose="020F0502020204030204" pitchFamily="34" charset="0"/>
              <a:ea typeface="+mn-ea"/>
              <a:cs typeface="+mn-cs"/>
            </a:endParaRPr>
          </a:p>
        </p:txBody>
      </p:sp>
      <p:pic>
        <p:nvPicPr>
          <p:cNvPr id="14" name="Graphic 13" descr="Refresh with solid fill">
            <a:extLst>
              <a:ext uri="{FF2B5EF4-FFF2-40B4-BE49-F238E27FC236}">
                <a16:creationId xmlns:a16="http://schemas.microsoft.com/office/drawing/2014/main" id="{C2536444-EA15-3470-CBAA-200B5C81AE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01752" y="1607225"/>
            <a:ext cx="367147" cy="367147"/>
          </a:xfrm>
          <a:prstGeom prst="rect">
            <a:avLst/>
          </a:prstGeom>
        </p:spPr>
      </p:pic>
      <p:pic>
        <p:nvPicPr>
          <p:cNvPr id="15" name="Graphic 14" descr="Refresh with solid fill">
            <a:extLst>
              <a:ext uri="{FF2B5EF4-FFF2-40B4-BE49-F238E27FC236}">
                <a16:creationId xmlns:a16="http://schemas.microsoft.com/office/drawing/2014/main" id="{4FEE6B5B-69C7-F22E-2BCB-2CE7254A34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05214" y="2026990"/>
            <a:ext cx="367147" cy="367147"/>
          </a:xfrm>
          <a:prstGeom prst="rect">
            <a:avLst/>
          </a:prstGeom>
        </p:spPr>
      </p:pic>
      <p:pic>
        <p:nvPicPr>
          <p:cNvPr id="16" name="Graphic 15" descr="Refresh with solid fill">
            <a:extLst>
              <a:ext uri="{FF2B5EF4-FFF2-40B4-BE49-F238E27FC236}">
                <a16:creationId xmlns:a16="http://schemas.microsoft.com/office/drawing/2014/main" id="{B18BBB52-9569-2854-05C4-C8B1E53A9F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15608" y="2460610"/>
            <a:ext cx="367147" cy="367147"/>
          </a:xfrm>
          <a:prstGeom prst="rect">
            <a:avLst/>
          </a:prstGeom>
        </p:spPr>
      </p:pic>
    </p:spTree>
    <p:extLst>
      <p:ext uri="{BB962C8B-B14F-4D97-AF65-F5344CB8AC3E}">
        <p14:creationId xmlns:p14="http://schemas.microsoft.com/office/powerpoint/2010/main" val="76398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par>
                          <p:cTn id="11" fill="hold">
                            <p:stCondLst>
                              <p:cond delay="0"/>
                            </p:stCondLst>
                            <p:childTnLst>
                              <p:par>
                                <p:cTn id="12" presetID="8" presetClass="emph" presetSubtype="0" fill="hold" nodeType="afterEffect">
                                  <p:stCondLst>
                                    <p:cond delay="0"/>
                                  </p:stCondLst>
                                  <p:childTnLst>
                                    <p:animRot by="43200000">
                                      <p:cBhvr>
                                        <p:cTn id="13" dur="9000" fill="hold"/>
                                        <p:tgtEl>
                                          <p:spTgt spid="14"/>
                                        </p:tgtEl>
                                        <p:attrNameLst>
                                          <p:attrName>r</p:attrName>
                                        </p:attrNameLst>
                                      </p:cBhvr>
                                    </p:animRot>
                                  </p:childTnLst>
                                </p:cTn>
                              </p:par>
                              <p:par>
                                <p:cTn id="14" presetID="8" presetClass="emph" presetSubtype="0" fill="hold" nodeType="withEffect">
                                  <p:stCondLst>
                                    <p:cond delay="0"/>
                                  </p:stCondLst>
                                  <p:childTnLst>
                                    <p:animRot by="43200000">
                                      <p:cBhvr>
                                        <p:cTn id="15" dur="9000" fill="hold"/>
                                        <p:tgtEl>
                                          <p:spTgt spid="15"/>
                                        </p:tgtEl>
                                        <p:attrNameLst>
                                          <p:attrName>r</p:attrName>
                                        </p:attrNameLst>
                                      </p:cBhvr>
                                    </p:animRot>
                                  </p:childTnLst>
                                </p:cTn>
                              </p:par>
                              <p:par>
                                <p:cTn id="16" presetID="8" presetClass="emph" presetSubtype="0" fill="hold" nodeType="withEffect">
                                  <p:stCondLst>
                                    <p:cond delay="0"/>
                                  </p:stCondLst>
                                  <p:childTnLst>
                                    <p:animRot by="43200000">
                                      <p:cBhvr>
                                        <p:cTn id="17" dur="9000" fill="hold"/>
                                        <p:tgtEl>
                                          <p:spTgt spid="16"/>
                                        </p:tgtEl>
                                        <p:attrNameLst>
                                          <p:attrName>r</p:attrName>
                                        </p:attrNameLst>
                                      </p:cBhvr>
                                    </p:animRot>
                                  </p:childTnLst>
                                </p:cTn>
                              </p:par>
                              <p:par>
                                <p:cTn id="18" presetID="42" presetClass="path" presetSubtype="0" accel="50000" decel="50000" fill="hold" nodeType="withEffect">
                                  <p:stCondLst>
                                    <p:cond delay="300"/>
                                  </p:stCondLst>
                                  <p:childTnLst>
                                    <p:animMotion origin="layout" path="M 1.25E-6 4.44444E-6 L 0.07617 0.00254 " pathEditMode="relative" rAng="0" ptsTypes="AA">
                                      <p:cBhvr>
                                        <p:cTn id="19" dur="8700" fill="hold"/>
                                        <p:tgtEl>
                                          <p:spTgt spid="9"/>
                                        </p:tgtEl>
                                        <p:attrNameLst>
                                          <p:attrName>ppt_x</p:attrName>
                                          <p:attrName>ppt_y</p:attrName>
                                        </p:attrNameLst>
                                      </p:cBhvr>
                                      <p:rCtr x="380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83EDAC3-DE71-45E4-781D-9A20DEAA84F7}"/>
              </a:ext>
            </a:extLst>
          </p:cNvPr>
          <p:cNvSpPr>
            <a:spLocks noGrp="1"/>
          </p:cNvSpPr>
          <p:nvPr>
            <p:ph type="title"/>
          </p:nvPr>
        </p:nvSpPr>
        <p:spPr/>
        <p:txBody>
          <a:bodyPr/>
          <a:lstStyle/>
          <a:p>
            <a:r>
              <a:rPr lang="de-DE" dirty="0"/>
              <a:t>Carbonhand®</a:t>
            </a:r>
            <a:endParaRPr lang="en-SE" dirty="0"/>
          </a:p>
        </p:txBody>
      </p:sp>
      <p:pic>
        <p:nvPicPr>
          <p:cNvPr id="5" name="Carbonhand_Animation_1563x568_ENG">
            <a:hlinkClick r:id="" action="ppaction://media"/>
            <a:extLst>
              <a:ext uri="{FF2B5EF4-FFF2-40B4-BE49-F238E27FC236}">
                <a16:creationId xmlns:a16="http://schemas.microsoft.com/office/drawing/2014/main" id="{2AF3ACD5-99BD-2643-019C-1588E8989D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06" y="1212717"/>
            <a:ext cx="12205961" cy="4437643"/>
          </a:xfrm>
          <a:prstGeom prst="rect">
            <a:avLst/>
          </a:prstGeom>
        </p:spPr>
      </p:pic>
    </p:spTree>
    <p:extLst>
      <p:ext uri="{BB962C8B-B14F-4D97-AF65-F5344CB8AC3E}">
        <p14:creationId xmlns:p14="http://schemas.microsoft.com/office/powerpoint/2010/main" val="19927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in a wheelchair holding a cup of coffee and talking to a person&#10;&#10;AI-generated content may be incorrect.">
            <a:extLst>
              <a:ext uri="{FF2B5EF4-FFF2-40B4-BE49-F238E27FC236}">
                <a16:creationId xmlns:a16="http://schemas.microsoft.com/office/drawing/2014/main" id="{A4A366D1-46D5-E12E-7EB9-508EB62F85C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5" name="Rectangle: Rounded Corners 4">
            <a:extLst>
              <a:ext uri="{FF2B5EF4-FFF2-40B4-BE49-F238E27FC236}">
                <a16:creationId xmlns:a16="http://schemas.microsoft.com/office/drawing/2014/main" id="{8F268CB9-9D29-A4D4-27E3-A2D9D20A7C9B}"/>
              </a:ext>
            </a:extLst>
          </p:cNvPr>
          <p:cNvSpPr/>
          <p:nvPr/>
        </p:nvSpPr>
        <p:spPr>
          <a:xfrm>
            <a:off x="1" y="1"/>
            <a:ext cx="12191999" cy="6769166"/>
          </a:xfrm>
          <a:prstGeom prst="roundRect">
            <a:avLst>
              <a:gd name="adj" fmla="val 19"/>
            </a:avLst>
          </a:prstGeom>
          <a:gradFill flip="none" rotWithShape="1">
            <a:gsLst>
              <a:gs pos="0">
                <a:schemeClr val="bg1">
                  <a:lumMod val="10000"/>
                  <a:alpha val="45000"/>
                </a:schemeClr>
              </a:gs>
              <a:gs pos="34000">
                <a:srgbClr val="191919">
                  <a:alpha val="30000"/>
                </a:srgbClr>
              </a:gs>
              <a:gs pos="57000">
                <a:schemeClr val="bg1">
                  <a:lumMod val="1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noProof="0" dirty="0"/>
          </a:p>
        </p:txBody>
      </p:sp>
      <p:sp>
        <p:nvSpPr>
          <p:cNvPr id="3" name="Content Placeholder 2">
            <a:extLst>
              <a:ext uri="{FF2B5EF4-FFF2-40B4-BE49-F238E27FC236}">
                <a16:creationId xmlns:a16="http://schemas.microsoft.com/office/drawing/2014/main" id="{9E994096-E038-4CDF-E482-E0DF5F5967FD}"/>
              </a:ext>
            </a:extLst>
          </p:cNvPr>
          <p:cNvSpPr>
            <a:spLocks noGrp="1"/>
          </p:cNvSpPr>
          <p:nvPr>
            <p:ph idx="1"/>
          </p:nvPr>
        </p:nvSpPr>
        <p:spPr>
          <a:xfrm>
            <a:off x="205367" y="1761582"/>
            <a:ext cx="5431758" cy="4025761"/>
          </a:xfrm>
          <a:effectLst>
            <a:outerShdw blurRad="50800" dist="38100" dir="2700000" algn="tl" rotWithShape="0">
              <a:prstClr val="black">
                <a:alpha val="73000"/>
              </a:prstClr>
            </a:outerShdw>
          </a:effectLst>
        </p:spPr>
        <p:txBody>
          <a:bodyPr/>
          <a:lstStyle/>
          <a:p>
            <a:pPr marL="0" indent="0" algn="ctr">
              <a:buNone/>
            </a:pPr>
            <a:r>
              <a:rPr lang="en-US" sz="4000" dirty="0">
                <a:solidFill>
                  <a:srgbClr val="FFFFFF"/>
                </a:solidFill>
              </a:rPr>
              <a:t>Our mission</a:t>
            </a:r>
            <a:endParaRPr lang="sv-SE" sz="4000" dirty="0">
              <a:solidFill>
                <a:srgbClr val="FFFFFF"/>
              </a:solidFill>
            </a:endParaRPr>
          </a:p>
          <a:p>
            <a:pPr marL="0" indent="0" algn="ctr">
              <a:buNone/>
            </a:pPr>
            <a:br>
              <a:rPr lang="sv-SE" dirty="0">
                <a:solidFill>
                  <a:srgbClr val="FFFFFF"/>
                </a:solidFill>
              </a:rPr>
            </a:br>
            <a:r>
              <a:rPr lang="en-US" dirty="0">
                <a:solidFill>
                  <a:srgbClr val="FFFFFF"/>
                </a:solidFill>
              </a:rPr>
              <a:t>We empower people with impaired hand function through innovative and lifechanging solutions.</a:t>
            </a:r>
          </a:p>
          <a:p>
            <a:pPr marL="0" indent="0" algn="ctr">
              <a:buNone/>
            </a:pPr>
            <a:r>
              <a:rPr lang="en-US" dirty="0">
                <a:solidFill>
                  <a:srgbClr val="FFFFFF"/>
                </a:solidFill>
              </a:rPr>
              <a:t> </a:t>
            </a:r>
          </a:p>
          <a:p>
            <a:pPr marL="0" indent="0" algn="ctr">
              <a:buNone/>
            </a:pPr>
            <a:r>
              <a:rPr lang="en-US" dirty="0">
                <a:solidFill>
                  <a:srgbClr val="FFFFFF"/>
                </a:solidFill>
              </a:rPr>
              <a:t>We Increase independence, improve quality of life, and enable a new Standard of Care.</a:t>
            </a:r>
          </a:p>
        </p:txBody>
      </p:sp>
      <p:pic>
        <p:nvPicPr>
          <p:cNvPr id="8" name="Picture 7" descr="A white text on a black background&#10;&#10;AI-generated content may be incorrect.">
            <a:extLst>
              <a:ext uri="{FF2B5EF4-FFF2-40B4-BE49-F238E27FC236}">
                <a16:creationId xmlns:a16="http://schemas.microsoft.com/office/drawing/2014/main" id="{8953EC15-276C-0DE8-EDB9-8A5392367D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8741" y="6142383"/>
            <a:ext cx="2120397" cy="626784"/>
          </a:xfrm>
          <a:prstGeom prst="rect">
            <a:avLst/>
          </a:prstGeom>
        </p:spPr>
      </p:pic>
      <p:pic>
        <p:nvPicPr>
          <p:cNvPr id="10" name="Picture 9" descr="A green circle with black background&#10;&#10;AI-generated content may be incorrect.">
            <a:extLst>
              <a:ext uri="{FF2B5EF4-FFF2-40B4-BE49-F238E27FC236}">
                <a16:creationId xmlns:a16="http://schemas.microsoft.com/office/drawing/2014/main" id="{A33BA077-2A37-702D-7309-392821EE94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456912">
            <a:off x="9354963" y="-2959652"/>
            <a:ext cx="5591322" cy="5591322"/>
          </a:xfrm>
          <a:prstGeom prst="rect">
            <a:avLst/>
          </a:prstGeom>
        </p:spPr>
      </p:pic>
    </p:spTree>
    <p:extLst>
      <p:ext uri="{BB962C8B-B14F-4D97-AF65-F5344CB8AC3E}">
        <p14:creationId xmlns:p14="http://schemas.microsoft.com/office/powerpoint/2010/main" val="3134932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6B049-92C3-4013-91C7-FCC0E8EBB4B6}"/>
              </a:ext>
            </a:extLst>
          </p:cNvPr>
          <p:cNvSpPr>
            <a:spLocks noGrp="1"/>
          </p:cNvSpPr>
          <p:nvPr>
            <p:ph type="title"/>
          </p:nvPr>
        </p:nvSpPr>
        <p:spPr/>
        <p:txBody>
          <a:bodyPr/>
          <a:lstStyle/>
          <a:p>
            <a:r>
              <a:rPr lang="en-US" dirty="0">
                <a:solidFill>
                  <a:schemeClr val="bg1"/>
                </a:solidFill>
              </a:rPr>
              <a:t>The Carbonhand</a:t>
            </a:r>
            <a:r>
              <a:rPr lang="en-US" baseline="30000" dirty="0">
                <a:solidFill>
                  <a:schemeClr val="bg1"/>
                </a:solidFill>
              </a:rPr>
              <a:t>®</a:t>
            </a:r>
            <a:r>
              <a:rPr lang="en-US" dirty="0">
                <a:solidFill>
                  <a:schemeClr val="bg1"/>
                </a:solidFill>
              </a:rPr>
              <a:t> system</a:t>
            </a:r>
            <a:endParaRPr lang="en-SE" dirty="0">
              <a:solidFill>
                <a:schemeClr val="bg1"/>
              </a:solidFill>
            </a:endParaRPr>
          </a:p>
        </p:txBody>
      </p:sp>
      <p:sp>
        <p:nvSpPr>
          <p:cNvPr id="4" name="Content Placeholder 3">
            <a:extLst>
              <a:ext uri="{FF2B5EF4-FFF2-40B4-BE49-F238E27FC236}">
                <a16:creationId xmlns:a16="http://schemas.microsoft.com/office/drawing/2014/main" id="{B149222B-374A-A8FD-5199-D677A3D9A7D7}"/>
              </a:ext>
            </a:extLst>
          </p:cNvPr>
          <p:cNvSpPr>
            <a:spLocks noGrp="1"/>
          </p:cNvSpPr>
          <p:nvPr>
            <p:ph idx="1"/>
          </p:nvPr>
        </p:nvSpPr>
        <p:spPr>
          <a:xfrm>
            <a:off x="205368" y="1106262"/>
            <a:ext cx="5890632" cy="4025761"/>
          </a:xfrm>
        </p:spPr>
        <p:txBody>
          <a:bodyPr>
            <a:noAutofit/>
          </a:bodyPr>
          <a:lstStyle/>
          <a:p>
            <a:pPr>
              <a:lnSpc>
                <a:spcPct val="100000"/>
              </a:lnSpc>
              <a:spcBef>
                <a:spcPts val="0"/>
              </a:spcBef>
              <a:spcAft>
                <a:spcPts val="1200"/>
              </a:spcAft>
              <a:buSzPct val="125000"/>
              <a:buFont typeface="Arial" panose="020B0604020202020204" pitchFamily="34" charset="0"/>
              <a:buChar char="•"/>
            </a:pPr>
            <a:r>
              <a:rPr lang="en-US" sz="1800" dirty="0"/>
              <a:t>A 3-finger glove, with state-of-the-art technology using embedded pressure sensors to enhance grip</a:t>
            </a:r>
          </a:p>
          <a:p>
            <a:pPr>
              <a:lnSpc>
                <a:spcPct val="100000"/>
              </a:lnSpc>
              <a:spcBef>
                <a:spcPts val="0"/>
              </a:spcBef>
              <a:spcAft>
                <a:spcPts val="1200"/>
              </a:spcAft>
              <a:buSzPct val="125000"/>
              <a:buFont typeface="Arial" panose="020B0604020202020204" pitchFamily="34" charset="0"/>
              <a:buChar char="•"/>
            </a:pPr>
            <a:r>
              <a:rPr lang="en-US" sz="1800" dirty="0"/>
              <a:t>Artificial tendons control the force of each finger to improve grip response and strength </a:t>
            </a:r>
          </a:p>
          <a:p>
            <a:pPr>
              <a:lnSpc>
                <a:spcPct val="100000"/>
              </a:lnSpc>
              <a:spcBef>
                <a:spcPts val="0"/>
              </a:spcBef>
              <a:spcAft>
                <a:spcPts val="1200"/>
              </a:spcAft>
              <a:buSzPct val="125000"/>
              <a:buFont typeface="Arial" panose="020B0604020202020204" pitchFamily="34" charset="0"/>
              <a:buChar char="•"/>
            </a:pPr>
            <a:r>
              <a:rPr lang="en-US" sz="1800" dirty="0"/>
              <a:t>The Glove can be worn to suit different users and situations</a:t>
            </a:r>
          </a:p>
          <a:p>
            <a:pPr>
              <a:lnSpc>
                <a:spcPct val="100000"/>
              </a:lnSpc>
              <a:spcBef>
                <a:spcPts val="0"/>
              </a:spcBef>
              <a:spcAft>
                <a:spcPts val="1200"/>
              </a:spcAft>
              <a:buSzPct val="125000"/>
              <a:buFont typeface="Arial" panose="020B0604020202020204" pitchFamily="34" charset="0"/>
              <a:buChar char="•"/>
            </a:pPr>
            <a:r>
              <a:rPr lang="en-US" sz="1800" dirty="0"/>
              <a:t>An App allows for programming of multiple user profiles to fit all user needs and situations</a:t>
            </a:r>
          </a:p>
          <a:p>
            <a:pPr>
              <a:lnSpc>
                <a:spcPct val="100000"/>
              </a:lnSpc>
              <a:spcBef>
                <a:spcPts val="0"/>
              </a:spcBef>
              <a:spcAft>
                <a:spcPts val="1200"/>
              </a:spcAft>
              <a:buSzPct val="125000"/>
              <a:buFont typeface="Arial" panose="020B0604020202020204" pitchFamily="34" charset="0"/>
              <a:buChar char="•"/>
            </a:pPr>
            <a:r>
              <a:rPr lang="en-US" sz="1800" dirty="0"/>
              <a:t>Battery capacity to facilitate daily activities for a whole day</a:t>
            </a:r>
          </a:p>
          <a:p>
            <a:pPr>
              <a:lnSpc>
                <a:spcPct val="100000"/>
              </a:lnSpc>
              <a:spcBef>
                <a:spcPts val="0"/>
              </a:spcBef>
              <a:spcAft>
                <a:spcPts val="1200"/>
              </a:spcAft>
              <a:buSzPct val="125000"/>
              <a:buFont typeface="Arial" panose="020B0604020202020204" pitchFamily="34" charset="0"/>
              <a:buChar char="•"/>
            </a:pPr>
            <a:endParaRPr lang="en-US" sz="1800" dirty="0"/>
          </a:p>
          <a:p>
            <a:pPr>
              <a:lnSpc>
                <a:spcPct val="100000"/>
              </a:lnSpc>
              <a:spcBef>
                <a:spcPts val="0"/>
              </a:spcBef>
              <a:spcAft>
                <a:spcPts val="1200"/>
              </a:spcAft>
              <a:buSzPct val="125000"/>
              <a:buFont typeface="Arial" panose="020B0604020202020204" pitchFamily="34" charset="0"/>
              <a:buChar char="•"/>
            </a:pPr>
            <a:r>
              <a:rPr lang="en-US" sz="1800" dirty="0"/>
              <a:t>Carbonhand provides increased independence and quality of life for the user!</a:t>
            </a:r>
          </a:p>
        </p:txBody>
      </p:sp>
      <p:pic>
        <p:nvPicPr>
          <p:cNvPr id="6" name="Picture 5">
            <a:extLst>
              <a:ext uri="{FF2B5EF4-FFF2-40B4-BE49-F238E27FC236}">
                <a16:creationId xmlns:a16="http://schemas.microsoft.com/office/drawing/2014/main" id="{F9B1D054-9880-6312-954C-8A6D539FDB3B}"/>
              </a:ext>
            </a:extLst>
          </p:cNvPr>
          <p:cNvPicPr>
            <a:picLocks noChangeAspect="1"/>
          </p:cNvPicPr>
          <p:nvPr/>
        </p:nvPicPr>
        <p:blipFill>
          <a:blip r:embed="rId2" cstate="screen">
            <a:extLst>
              <a:ext uri="{28A0092B-C50C-407E-A947-70E740481C1C}">
                <a14:useLocalDpi xmlns:a14="http://schemas.microsoft.com/office/drawing/2010/main"/>
              </a:ext>
            </a:extLst>
          </a:blip>
          <a:srcRect t="-1"/>
          <a:stretch/>
        </p:blipFill>
        <p:spPr>
          <a:xfrm>
            <a:off x="6460435" y="1033668"/>
            <a:ext cx="6327058" cy="4391351"/>
          </a:xfrm>
          <a:prstGeom prst="roundRect">
            <a:avLst>
              <a:gd name="adj" fmla="val 6152"/>
            </a:avLst>
          </a:prstGeom>
        </p:spPr>
      </p:pic>
    </p:spTree>
    <p:extLst>
      <p:ext uri="{BB962C8B-B14F-4D97-AF65-F5344CB8AC3E}">
        <p14:creationId xmlns:p14="http://schemas.microsoft.com/office/powerpoint/2010/main" val="370932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5382C2-06F3-B622-ECDB-D7FC06AC9783}"/>
              </a:ext>
            </a:extLst>
          </p:cNvPr>
          <p:cNvGraphicFramePr>
            <a:graphicFrameLocks noGrp="1"/>
          </p:cNvGraphicFramePr>
          <p:nvPr>
            <p:extLst>
              <p:ext uri="{D42A27DB-BD31-4B8C-83A1-F6EECF244321}">
                <p14:modId xmlns:p14="http://schemas.microsoft.com/office/powerpoint/2010/main" val="3854733543"/>
              </p:ext>
            </p:extLst>
          </p:nvPr>
        </p:nvGraphicFramePr>
        <p:xfrm>
          <a:off x="323350" y="1440920"/>
          <a:ext cx="5163049" cy="4693920"/>
        </p:xfrm>
        <a:graphic>
          <a:graphicData uri="http://schemas.openxmlformats.org/drawingml/2006/table">
            <a:tbl>
              <a:tblPr firstRow="1" bandRow="1">
                <a:tableStyleId>{2D5ABB26-0587-4C30-8999-92F81FD0307C}</a:tableStyleId>
              </a:tblPr>
              <a:tblGrid>
                <a:gridCol w="2446354">
                  <a:extLst>
                    <a:ext uri="{9D8B030D-6E8A-4147-A177-3AD203B41FA5}">
                      <a16:colId xmlns:a16="http://schemas.microsoft.com/office/drawing/2014/main" val="1380880332"/>
                    </a:ext>
                  </a:extLst>
                </a:gridCol>
                <a:gridCol w="2716695">
                  <a:extLst>
                    <a:ext uri="{9D8B030D-6E8A-4147-A177-3AD203B41FA5}">
                      <a16:colId xmlns:a16="http://schemas.microsoft.com/office/drawing/2014/main" val="1632161155"/>
                    </a:ext>
                  </a:extLst>
                </a:gridCol>
              </a:tblGrid>
              <a:tr h="311208">
                <a:tc>
                  <a:txBody>
                    <a:bodyPr/>
                    <a:lstStyle/>
                    <a:p>
                      <a:pPr marL="0" algn="l" defTabSz="914400" rtl="0" eaLnBrk="1" latinLnBrk="0" hangingPunct="1"/>
                      <a:r>
                        <a:rPr lang="en-US" sz="1600" b="1" kern="1200" dirty="0">
                          <a:solidFill>
                            <a:schemeClr val="bg1"/>
                          </a:solidFill>
                          <a:latin typeface="+mn-lt"/>
                          <a:ea typeface="+mn-ea"/>
                          <a:cs typeface="+mn-cs"/>
                        </a:rPr>
                        <a:t>Stroke</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77366"/>
                    </a:solidFill>
                  </a:tcPr>
                </a:tc>
                <a:tc>
                  <a:txBody>
                    <a:bodyPr/>
                    <a:lstStyle/>
                    <a:p>
                      <a:pPr marL="0" algn="l" defTabSz="914400" rtl="0" eaLnBrk="1" fontAlgn="b" latinLnBrk="0" hangingPunct="1"/>
                      <a:r>
                        <a:rPr lang="en-US" sz="1600" b="0" kern="1200" dirty="0">
                          <a:solidFill>
                            <a:schemeClr val="bg1"/>
                          </a:solidFill>
                          <a:latin typeface="+mn-lt"/>
                          <a:ea typeface="+mn-ea"/>
                          <a:cs typeface="+mn-cs"/>
                        </a:rPr>
                        <a:t>Stroke</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77366"/>
                    </a:solidFill>
                  </a:tcPr>
                </a:tc>
                <a:extLst>
                  <a:ext uri="{0D108BD9-81ED-4DB2-BD59-A6C34878D82A}">
                    <a16:rowId xmlns:a16="http://schemas.microsoft.com/office/drawing/2014/main" val="4127744282"/>
                  </a:ext>
                </a:extLst>
              </a:tr>
              <a:tr h="311208">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mn-lt"/>
                          <a:ea typeface="+mn-ea"/>
                          <a:cs typeface="+mn-cs"/>
                        </a:rPr>
                        <a:t>Neurological Injuries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9A84"/>
                    </a:solidFill>
                  </a:tcPr>
                </a:tc>
                <a:tc>
                  <a:txBody>
                    <a:bodyPr/>
                    <a:lstStyle/>
                    <a:p>
                      <a:pPr marL="0" algn="l" defTabSz="914400" rtl="0" eaLnBrk="1" fontAlgn="b" latinLnBrk="0" hangingPunct="1"/>
                      <a:r>
                        <a:rPr lang="en-US" sz="1600" b="0" kern="1200" dirty="0">
                          <a:solidFill>
                            <a:schemeClr val="bg1"/>
                          </a:solidFill>
                          <a:latin typeface="+mn-lt"/>
                          <a:ea typeface="+mn-ea"/>
                          <a:cs typeface="+mn-cs"/>
                        </a:rPr>
                        <a:t>Spinal Cord Injury</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9A84"/>
                    </a:solidFill>
                  </a:tcPr>
                </a:tc>
                <a:extLst>
                  <a:ext uri="{0D108BD9-81ED-4DB2-BD59-A6C34878D82A}">
                    <a16:rowId xmlns:a16="http://schemas.microsoft.com/office/drawing/2014/main" val="3631598759"/>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Traumatic Brain Injury</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9A84"/>
                    </a:solidFill>
                  </a:tcPr>
                </a:tc>
                <a:extLst>
                  <a:ext uri="{0D108BD9-81ED-4DB2-BD59-A6C34878D82A}">
                    <a16:rowId xmlns:a16="http://schemas.microsoft.com/office/drawing/2014/main" val="3799491378"/>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Brachial Plexus Injury</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9A84"/>
                    </a:solidFill>
                  </a:tcPr>
                </a:tc>
                <a:extLst>
                  <a:ext uri="{0D108BD9-81ED-4DB2-BD59-A6C34878D82A}">
                    <a16:rowId xmlns:a16="http://schemas.microsoft.com/office/drawing/2014/main" val="3528674524"/>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Peripheral Nerve Injury</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9A84"/>
                    </a:solidFill>
                  </a:tcPr>
                </a:tc>
                <a:extLst>
                  <a:ext uri="{0D108BD9-81ED-4DB2-BD59-A6C34878D82A}">
                    <a16:rowId xmlns:a16="http://schemas.microsoft.com/office/drawing/2014/main" val="3872324508"/>
                  </a:ext>
                </a:extLst>
              </a:tr>
              <a:tr h="311208">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mn-lt"/>
                          <a:ea typeface="+mn-ea"/>
                          <a:cs typeface="+mn-cs"/>
                        </a:rPr>
                        <a:t>Neurological Illness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57366"/>
                    </a:solidFill>
                  </a:tcPr>
                </a:tc>
                <a:tc>
                  <a:txBody>
                    <a:bodyPr/>
                    <a:lstStyle/>
                    <a:p>
                      <a:pPr marL="0" algn="l" rtl="0" eaLnBrk="1" fontAlgn="b" latinLnBrk="0" hangingPunct="1"/>
                      <a:r>
                        <a:rPr lang="en-US" sz="1600" b="0" kern="1200" dirty="0">
                          <a:solidFill>
                            <a:schemeClr val="bg1"/>
                          </a:solidFill>
                          <a:latin typeface="+mn-lt"/>
                          <a:ea typeface="+mn-ea"/>
                          <a:cs typeface="+mn-cs"/>
                        </a:rPr>
                        <a:t>Amyotrophic Lateral Sclerosis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57366"/>
                    </a:solidFill>
                  </a:tcPr>
                </a:tc>
                <a:extLst>
                  <a:ext uri="{0D108BD9-81ED-4DB2-BD59-A6C34878D82A}">
                    <a16:rowId xmlns:a16="http://schemas.microsoft.com/office/drawing/2014/main" val="1664790699"/>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Multiple Sclerosis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57366"/>
                    </a:solidFill>
                  </a:tcPr>
                </a:tc>
                <a:extLst>
                  <a:ext uri="{0D108BD9-81ED-4DB2-BD59-A6C34878D82A}">
                    <a16:rowId xmlns:a16="http://schemas.microsoft.com/office/drawing/2014/main" val="2813225477"/>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Neuromuscular disorders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57366"/>
                    </a:solidFill>
                  </a:tcPr>
                </a:tc>
                <a:extLst>
                  <a:ext uri="{0D108BD9-81ED-4DB2-BD59-A6C34878D82A}">
                    <a16:rowId xmlns:a16="http://schemas.microsoft.com/office/drawing/2014/main" val="664310309"/>
                  </a:ext>
                </a:extLst>
              </a:tr>
              <a:tr h="311208">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mn-lt"/>
                          <a:ea typeface="+mn-ea"/>
                          <a:cs typeface="+mn-cs"/>
                        </a:rPr>
                        <a:t>Age Related Weakness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C5A55"/>
                    </a:solidFill>
                  </a:tcPr>
                </a:tc>
                <a:tc>
                  <a:txBody>
                    <a:bodyPr/>
                    <a:lstStyle/>
                    <a:p>
                      <a:pPr marL="0" algn="l" defTabSz="914400" rtl="0" eaLnBrk="1" fontAlgn="b" latinLnBrk="0" hangingPunct="1"/>
                      <a:r>
                        <a:rPr lang="en-US" sz="1600" b="0" kern="1200" dirty="0">
                          <a:solidFill>
                            <a:schemeClr val="bg1"/>
                          </a:solidFill>
                          <a:latin typeface="+mn-lt"/>
                          <a:ea typeface="+mn-ea"/>
                          <a:cs typeface="+mn-cs"/>
                        </a:rPr>
                        <a:t>Hand Osteoarthritis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C5A55"/>
                    </a:solidFill>
                  </a:tcPr>
                </a:tc>
                <a:extLst>
                  <a:ext uri="{0D108BD9-81ED-4DB2-BD59-A6C34878D82A}">
                    <a16:rowId xmlns:a16="http://schemas.microsoft.com/office/drawing/2014/main" val="1182845638"/>
                  </a:ext>
                </a:extLst>
              </a:tr>
              <a:tr h="311208">
                <a:tc vMerge="1">
                  <a:txBody>
                    <a:bodyPr/>
                    <a:lstStyle/>
                    <a:p>
                      <a:endParaRPr lang="en-SE" dirty="0"/>
                    </a:p>
                  </a:txBody>
                  <a:tcPr/>
                </a:tc>
                <a:tc>
                  <a:txBody>
                    <a:bodyPr/>
                    <a:lstStyle/>
                    <a:p>
                      <a:pPr marL="0" algn="l" rtl="0" eaLnBrk="1" fontAlgn="b" latinLnBrk="0" hangingPunct="1"/>
                      <a:r>
                        <a:rPr lang="en-US" sz="1600" b="0" kern="1200" dirty="0">
                          <a:solidFill>
                            <a:schemeClr val="bg1"/>
                          </a:solidFill>
                          <a:latin typeface="+mn-lt"/>
                          <a:ea typeface="+mn-ea"/>
                          <a:cs typeface="+mn-cs"/>
                        </a:rPr>
                        <a:t>Age related Sarcopenia</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C5A55"/>
                    </a:solidFill>
                  </a:tcPr>
                </a:tc>
                <a:extLst>
                  <a:ext uri="{0D108BD9-81ED-4DB2-BD59-A6C34878D82A}">
                    <a16:rowId xmlns:a16="http://schemas.microsoft.com/office/drawing/2014/main" val="2817603668"/>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Rheumatoid Arthritis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C5A55"/>
                    </a:solidFill>
                  </a:tcPr>
                </a:tc>
                <a:extLst>
                  <a:ext uri="{0D108BD9-81ED-4DB2-BD59-A6C34878D82A}">
                    <a16:rowId xmlns:a16="http://schemas.microsoft.com/office/drawing/2014/main" val="1258893678"/>
                  </a:ext>
                </a:extLst>
              </a:tr>
              <a:tr h="311208">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mn-lt"/>
                          <a:ea typeface="+mn-ea"/>
                          <a:cs typeface="+mn-cs"/>
                        </a:rPr>
                        <a:t>Musculoskeletal disorders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84A48"/>
                    </a:solidFill>
                  </a:tcPr>
                </a:tc>
                <a:tc>
                  <a:txBody>
                    <a:bodyPr/>
                    <a:lstStyle/>
                    <a:p>
                      <a:pPr marL="0" algn="l" defTabSz="914400" rtl="0" eaLnBrk="1" fontAlgn="b" latinLnBrk="0" hangingPunct="1"/>
                      <a:r>
                        <a:rPr lang="en-US" sz="1600" b="0" kern="1200" dirty="0">
                          <a:solidFill>
                            <a:schemeClr val="bg1"/>
                          </a:solidFill>
                          <a:latin typeface="+mn-lt"/>
                          <a:ea typeface="+mn-ea"/>
                          <a:cs typeface="+mn-cs"/>
                        </a:rPr>
                        <a:t>Carpal Tunnel Syndrome</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84A48"/>
                    </a:solidFill>
                  </a:tcPr>
                </a:tc>
                <a:extLst>
                  <a:ext uri="{0D108BD9-81ED-4DB2-BD59-A6C34878D82A}">
                    <a16:rowId xmlns:a16="http://schemas.microsoft.com/office/drawing/2014/main" val="26637735"/>
                  </a:ext>
                </a:extLst>
              </a:tr>
              <a:tr h="311208">
                <a:tc vMerge="1">
                  <a:txBody>
                    <a:bodyPr/>
                    <a:lstStyle/>
                    <a:p>
                      <a:endParaRPr lang="en-SE" dirty="0"/>
                    </a:p>
                  </a:txBody>
                  <a:tcPr/>
                </a:tc>
                <a:tc>
                  <a:txBody>
                    <a:bodyPr/>
                    <a:lstStyle/>
                    <a:p>
                      <a:pPr marL="0" algn="l" defTabSz="914400" rtl="0" eaLnBrk="1" fontAlgn="b" latinLnBrk="0" hangingPunct="1"/>
                      <a:r>
                        <a:rPr lang="en-US" sz="1600" b="0" kern="1200" dirty="0">
                          <a:solidFill>
                            <a:schemeClr val="bg1"/>
                          </a:solidFill>
                          <a:latin typeface="+mn-lt"/>
                          <a:ea typeface="+mn-ea"/>
                          <a:cs typeface="+mn-cs"/>
                        </a:rPr>
                        <a:t>Epicondylitis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84A48"/>
                    </a:solidFill>
                  </a:tcPr>
                </a:tc>
                <a:extLst>
                  <a:ext uri="{0D108BD9-81ED-4DB2-BD59-A6C34878D82A}">
                    <a16:rowId xmlns:a16="http://schemas.microsoft.com/office/drawing/2014/main" val="4252125502"/>
                  </a:ext>
                </a:extLst>
              </a:tr>
              <a:tr h="311208">
                <a:tc vMerge="1">
                  <a:txBody>
                    <a:bodyPr/>
                    <a:lstStyle/>
                    <a:p>
                      <a:endParaRPr lang="en-SE" dirty="0"/>
                    </a:p>
                  </a:txBody>
                  <a:tcPr/>
                </a:tc>
                <a:tc>
                  <a:txBody>
                    <a:bodyPr/>
                    <a:lstStyle/>
                    <a:p>
                      <a:pPr marL="0" algn="l" rtl="0" eaLnBrk="1" fontAlgn="b" latinLnBrk="0" hangingPunct="1"/>
                      <a:r>
                        <a:rPr lang="en-US" sz="1600" b="0" kern="1200" dirty="0">
                          <a:solidFill>
                            <a:schemeClr val="bg1"/>
                          </a:solidFill>
                          <a:latin typeface="+mn-lt"/>
                          <a:ea typeface="+mn-ea"/>
                          <a:cs typeface="+mn-cs"/>
                        </a:rPr>
                        <a:t>Other: Myositis</a:t>
                      </a: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84A48"/>
                    </a:solidFill>
                  </a:tcPr>
                </a:tc>
                <a:extLst>
                  <a:ext uri="{0D108BD9-81ED-4DB2-BD59-A6C34878D82A}">
                    <a16:rowId xmlns:a16="http://schemas.microsoft.com/office/drawing/2014/main" val="2728738311"/>
                  </a:ext>
                </a:extLst>
              </a:tr>
            </a:tbl>
          </a:graphicData>
        </a:graphic>
      </p:graphicFrame>
      <p:sp>
        <p:nvSpPr>
          <p:cNvPr id="8" name="TextBox 7">
            <a:extLst>
              <a:ext uri="{FF2B5EF4-FFF2-40B4-BE49-F238E27FC236}">
                <a16:creationId xmlns:a16="http://schemas.microsoft.com/office/drawing/2014/main" id="{6075F447-1144-FE6F-96A2-DC0E02D49437}"/>
              </a:ext>
            </a:extLst>
          </p:cNvPr>
          <p:cNvSpPr txBox="1"/>
          <p:nvPr/>
        </p:nvSpPr>
        <p:spPr>
          <a:xfrm>
            <a:off x="241246" y="664654"/>
            <a:ext cx="10883953" cy="769441"/>
          </a:xfrm>
          <a:prstGeom prst="rect">
            <a:avLst/>
          </a:prstGeom>
          <a:noFill/>
        </p:spPr>
        <p:txBody>
          <a:bodyPr wrap="square">
            <a:spAutoFit/>
          </a:bodyPr>
          <a:lstStyle/>
          <a:p>
            <a:pPr>
              <a:spcAft>
                <a:spcPts val="500"/>
              </a:spcAft>
            </a:pPr>
            <a:r>
              <a:rPr lang="en-US" sz="2000" spc="-80" dirty="0">
                <a:solidFill>
                  <a:schemeClr val="bg1"/>
                </a:solidFill>
                <a:latin typeface="Inter" panose="02000503000000020004" pitchFamily="2" charset="0"/>
                <a:ea typeface="Inter" panose="02000503000000020004" pitchFamily="2" charset="0"/>
              </a:rPr>
              <a:t>Indication for Use: People with reduced grip strength and/or impaired hand function.</a:t>
            </a:r>
            <a:br>
              <a:rPr lang="en-US" sz="2000" spc="-80" dirty="0">
                <a:solidFill>
                  <a:schemeClr val="bg1"/>
                </a:solidFill>
                <a:latin typeface="Inter" panose="02000503000000020004" pitchFamily="2" charset="0"/>
                <a:ea typeface="Inter" panose="02000503000000020004" pitchFamily="2" charset="0"/>
              </a:rPr>
            </a:br>
            <a:br>
              <a:rPr lang="en-US" sz="600" spc="-80" dirty="0">
                <a:solidFill>
                  <a:schemeClr val="bg1"/>
                </a:solidFill>
                <a:latin typeface="Inter" panose="02000503000000020004" pitchFamily="2" charset="0"/>
                <a:ea typeface="Inter" panose="02000503000000020004" pitchFamily="2" charset="0"/>
              </a:rPr>
            </a:br>
            <a:r>
              <a:rPr lang="en-US" spc="-80" dirty="0">
                <a:solidFill>
                  <a:schemeClr val="bg1"/>
                </a:solidFill>
                <a:latin typeface="Inter" panose="02000503000000020004" pitchFamily="2" charset="0"/>
                <a:ea typeface="Inter" panose="02000503000000020004" pitchFamily="2" charset="0"/>
              </a:rPr>
              <a:t>Examples of patient groups:</a:t>
            </a:r>
          </a:p>
        </p:txBody>
      </p:sp>
      <p:sp>
        <p:nvSpPr>
          <p:cNvPr id="2" name="Title 1">
            <a:extLst>
              <a:ext uri="{FF2B5EF4-FFF2-40B4-BE49-F238E27FC236}">
                <a16:creationId xmlns:a16="http://schemas.microsoft.com/office/drawing/2014/main" id="{55B3775D-A611-75DB-EB4C-2CDA2D0E2869}"/>
              </a:ext>
            </a:extLst>
          </p:cNvPr>
          <p:cNvSpPr>
            <a:spLocks noGrp="1"/>
          </p:cNvSpPr>
          <p:nvPr>
            <p:ph type="title"/>
          </p:nvPr>
        </p:nvSpPr>
        <p:spPr/>
        <p:txBody>
          <a:bodyPr/>
          <a:lstStyle/>
          <a:p>
            <a:r>
              <a:rPr lang="en-US" dirty="0"/>
              <a:t>Who can benefit from using Carbonhand?</a:t>
            </a:r>
            <a:endParaRPr lang="en-SE" dirty="0"/>
          </a:p>
        </p:txBody>
      </p:sp>
      <p:pic>
        <p:nvPicPr>
          <p:cNvPr id="5" name="Picture 4">
            <a:extLst>
              <a:ext uri="{FF2B5EF4-FFF2-40B4-BE49-F238E27FC236}">
                <a16:creationId xmlns:a16="http://schemas.microsoft.com/office/drawing/2014/main" id="{5CFED5B3-7A85-185F-F7CF-AE1F1460B82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87390" y="1407790"/>
            <a:ext cx="6539237" cy="4686435"/>
          </a:xfrm>
          <a:prstGeom prst="roundRect">
            <a:avLst>
              <a:gd name="adj" fmla="val 4302"/>
            </a:avLst>
          </a:prstGeom>
          <a:ln>
            <a:noFill/>
          </a:ln>
          <a:effectLst>
            <a:softEdge rad="0"/>
          </a:effectLst>
          <a:scene3d>
            <a:camera prst="orthographicFront"/>
            <a:lightRig rig="contrasting" dir="t">
              <a:rot lat="0" lon="0" rev="4200000"/>
            </a:lightRig>
          </a:scene3d>
          <a:sp3d prstMaterial="plastic">
            <a:extrusionClr>
              <a:srgbClr val="FF0000"/>
            </a:extrusionClr>
            <a:contourClr>
              <a:srgbClr val="FF0000"/>
            </a:contourClr>
          </a:sp3d>
        </p:spPr>
      </p:pic>
    </p:spTree>
    <p:extLst>
      <p:ext uri="{BB962C8B-B14F-4D97-AF65-F5344CB8AC3E}">
        <p14:creationId xmlns:p14="http://schemas.microsoft.com/office/powerpoint/2010/main" val="208376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Rounded Corners 41">
            <a:extLst>
              <a:ext uri="{FF2B5EF4-FFF2-40B4-BE49-F238E27FC236}">
                <a16:creationId xmlns:a16="http://schemas.microsoft.com/office/drawing/2014/main" id="{02C762D3-BC0B-57A2-E0EB-C2CDF71C9ED2}"/>
              </a:ext>
            </a:extLst>
          </p:cNvPr>
          <p:cNvSpPr/>
          <p:nvPr/>
        </p:nvSpPr>
        <p:spPr>
          <a:xfrm>
            <a:off x="231767" y="3135581"/>
            <a:ext cx="2773213" cy="2465791"/>
          </a:xfrm>
          <a:prstGeom prst="roundRect">
            <a:avLst>
              <a:gd name="adj" fmla="val 40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sp>
        <p:nvSpPr>
          <p:cNvPr id="11" name="Rectangle: Rounded Corners 10">
            <a:extLst>
              <a:ext uri="{FF2B5EF4-FFF2-40B4-BE49-F238E27FC236}">
                <a16:creationId xmlns:a16="http://schemas.microsoft.com/office/drawing/2014/main" id="{DED304C7-5BC3-C54F-D19B-C7341DF26DA8}"/>
              </a:ext>
            </a:extLst>
          </p:cNvPr>
          <p:cNvSpPr/>
          <p:nvPr/>
        </p:nvSpPr>
        <p:spPr>
          <a:xfrm>
            <a:off x="6165345" y="3123163"/>
            <a:ext cx="2773213" cy="2465791"/>
          </a:xfrm>
          <a:prstGeom prst="roundRect">
            <a:avLst>
              <a:gd name="adj" fmla="val 21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pic>
        <p:nvPicPr>
          <p:cNvPr id="15" name="Picture 14">
            <a:extLst>
              <a:ext uri="{FF2B5EF4-FFF2-40B4-BE49-F238E27FC236}">
                <a16:creationId xmlns:a16="http://schemas.microsoft.com/office/drawing/2014/main" id="{67A8BA84-6E3E-1AEB-0AA7-ED05E4BA4BE6}"/>
              </a:ext>
            </a:extLst>
          </p:cNvPr>
          <p:cNvPicPr>
            <a:picLocks noChangeAspect="1"/>
          </p:cNvPicPr>
          <p:nvPr/>
        </p:nvPicPr>
        <p:blipFill>
          <a:blip r:embed="rId3" cstate="screen">
            <a:extLst>
              <a:ext uri="{28A0092B-C50C-407E-A947-70E740481C1C}">
                <a14:useLocalDpi xmlns:a14="http://schemas.microsoft.com/office/drawing/2010/main"/>
              </a:ext>
            </a:extLst>
          </a:blip>
          <a:srcRect b="-334"/>
          <a:stretch/>
        </p:blipFill>
        <p:spPr>
          <a:xfrm>
            <a:off x="241534" y="895257"/>
            <a:ext cx="2757600" cy="2326321"/>
          </a:xfrm>
          <a:prstGeom prst="rect">
            <a:avLst/>
          </a:prstGeom>
        </p:spPr>
      </p:pic>
      <p:sp>
        <p:nvSpPr>
          <p:cNvPr id="12" name="Rectangle: Rounded Corners 11">
            <a:extLst>
              <a:ext uri="{FF2B5EF4-FFF2-40B4-BE49-F238E27FC236}">
                <a16:creationId xmlns:a16="http://schemas.microsoft.com/office/drawing/2014/main" id="{B5C0178B-F2B3-5307-9ED5-23860441587B}"/>
              </a:ext>
            </a:extLst>
          </p:cNvPr>
          <p:cNvSpPr/>
          <p:nvPr/>
        </p:nvSpPr>
        <p:spPr>
          <a:xfrm>
            <a:off x="9153652" y="3117673"/>
            <a:ext cx="2773213" cy="2465791"/>
          </a:xfrm>
          <a:prstGeom prst="roundRect">
            <a:avLst>
              <a:gd name="adj" fmla="val 16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pic>
        <p:nvPicPr>
          <p:cNvPr id="13" name="Picture 12" descr="A person standing next to a couch&#10;&#10;Description automatically generated with medium confidence">
            <a:extLst>
              <a:ext uri="{FF2B5EF4-FFF2-40B4-BE49-F238E27FC236}">
                <a16:creationId xmlns:a16="http://schemas.microsoft.com/office/drawing/2014/main" id="{F3BB571F-B44C-0791-FF0D-33BA2ACDD4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35871" y="895257"/>
            <a:ext cx="2792756" cy="2326321"/>
          </a:xfrm>
          <a:prstGeom prst="rect">
            <a:avLst/>
          </a:prstGeom>
        </p:spPr>
      </p:pic>
      <p:pic>
        <p:nvPicPr>
          <p:cNvPr id="14" name="Picture 13">
            <a:extLst>
              <a:ext uri="{FF2B5EF4-FFF2-40B4-BE49-F238E27FC236}">
                <a16:creationId xmlns:a16="http://schemas.microsoft.com/office/drawing/2014/main" id="{6A203D43-E905-A6FA-532E-5B661BD696D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175996" y="887870"/>
            <a:ext cx="2771453" cy="2333708"/>
          </a:xfrm>
          <a:prstGeom prst="rect">
            <a:avLst/>
          </a:prstGeom>
        </p:spPr>
      </p:pic>
      <p:sp>
        <p:nvSpPr>
          <p:cNvPr id="41" name="Rectangle: Rounded Corners 40">
            <a:extLst>
              <a:ext uri="{FF2B5EF4-FFF2-40B4-BE49-F238E27FC236}">
                <a16:creationId xmlns:a16="http://schemas.microsoft.com/office/drawing/2014/main" id="{FF86C5AC-FE1A-66FA-91A0-150ABD588B63}"/>
              </a:ext>
            </a:extLst>
          </p:cNvPr>
          <p:cNvSpPr/>
          <p:nvPr/>
        </p:nvSpPr>
        <p:spPr>
          <a:xfrm>
            <a:off x="3204590" y="3120622"/>
            <a:ext cx="2773213" cy="2465791"/>
          </a:xfrm>
          <a:prstGeom prst="roundRect">
            <a:avLst>
              <a:gd name="adj" fmla="val 254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endParaRPr lang="en-SE" dirty="0"/>
          </a:p>
        </p:txBody>
      </p:sp>
      <p:sp>
        <p:nvSpPr>
          <p:cNvPr id="2" name="Title 1">
            <a:extLst>
              <a:ext uri="{FF2B5EF4-FFF2-40B4-BE49-F238E27FC236}">
                <a16:creationId xmlns:a16="http://schemas.microsoft.com/office/drawing/2014/main" id="{35FFB310-00B1-4D9C-94E6-39239D0186E4}"/>
              </a:ext>
            </a:extLst>
          </p:cNvPr>
          <p:cNvSpPr>
            <a:spLocks noGrp="1"/>
          </p:cNvSpPr>
          <p:nvPr>
            <p:ph type="title"/>
          </p:nvPr>
        </p:nvSpPr>
        <p:spPr/>
        <p:txBody>
          <a:bodyPr/>
          <a:lstStyle/>
          <a:p>
            <a:r>
              <a:rPr lang="en-US"/>
              <a:t>User examples</a:t>
            </a:r>
          </a:p>
        </p:txBody>
      </p:sp>
      <p:pic>
        <p:nvPicPr>
          <p:cNvPr id="17" name="Picture 16">
            <a:extLst>
              <a:ext uri="{FF2B5EF4-FFF2-40B4-BE49-F238E27FC236}">
                <a16:creationId xmlns:a16="http://schemas.microsoft.com/office/drawing/2014/main" id="{9B78DF3A-AC06-9F04-FF40-98BA013EB6E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194820" y="887870"/>
            <a:ext cx="2792754" cy="2333708"/>
          </a:xfrm>
          <a:prstGeom prst="rect">
            <a:avLst/>
          </a:prstGeom>
        </p:spPr>
      </p:pic>
      <p:grpSp>
        <p:nvGrpSpPr>
          <p:cNvPr id="20" name="Group 19">
            <a:extLst>
              <a:ext uri="{FF2B5EF4-FFF2-40B4-BE49-F238E27FC236}">
                <a16:creationId xmlns:a16="http://schemas.microsoft.com/office/drawing/2014/main" id="{E97D7A17-FEFE-29D9-A639-0A44FE154F23}"/>
              </a:ext>
            </a:extLst>
          </p:cNvPr>
          <p:cNvGrpSpPr/>
          <p:nvPr/>
        </p:nvGrpSpPr>
        <p:grpSpPr>
          <a:xfrm>
            <a:off x="224294" y="887870"/>
            <a:ext cx="2792755" cy="4719600"/>
            <a:chOff x="138566" y="900112"/>
            <a:chExt cx="2792755" cy="4700145"/>
          </a:xfrm>
          <a:noFill/>
        </p:grpSpPr>
        <p:sp>
          <p:nvSpPr>
            <p:cNvPr id="24" name="Rectangle: Rounded Corners 1">
              <a:extLst>
                <a:ext uri="{FF2B5EF4-FFF2-40B4-BE49-F238E27FC236}">
                  <a16:creationId xmlns:a16="http://schemas.microsoft.com/office/drawing/2014/main" id="{366D930C-AEAD-0EDA-DF16-492E2647079B}"/>
                </a:ext>
              </a:extLst>
            </p:cNvPr>
            <p:cNvSpPr/>
            <p:nvPr/>
          </p:nvSpPr>
          <p:spPr>
            <a:xfrm>
              <a:off x="138566" y="900112"/>
              <a:ext cx="2792755" cy="4700145"/>
            </a:xfrm>
            <a:prstGeom prst="roundRect">
              <a:avLst>
                <a:gd name="adj" fmla="val 2914"/>
              </a:avLst>
            </a:prstGeom>
            <a:grpFill/>
            <a:ln w="38100">
              <a:solidFill>
                <a:srgbClr val="28514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sp>
          <p:nvSpPr>
            <p:cNvPr id="22" name="TextBox 21">
              <a:extLst>
                <a:ext uri="{FF2B5EF4-FFF2-40B4-BE49-F238E27FC236}">
                  <a16:creationId xmlns:a16="http://schemas.microsoft.com/office/drawing/2014/main" id="{54FAC1E7-78E3-8D97-706D-800BB65A93F6}"/>
                </a:ext>
              </a:extLst>
            </p:cNvPr>
            <p:cNvSpPr txBox="1"/>
            <p:nvPr/>
          </p:nvSpPr>
          <p:spPr>
            <a:xfrm>
              <a:off x="138566" y="3300989"/>
              <a:ext cx="2792755" cy="2022952"/>
            </a:xfrm>
            <a:prstGeom prst="rect">
              <a:avLst/>
            </a:prstGeom>
            <a:grpFill/>
            <a:ln w="57150">
              <a:noFill/>
            </a:ln>
          </p:spPr>
          <p:txBody>
            <a:bodyPr wrap="square">
              <a:spAutoFit/>
            </a:bodyPr>
            <a:lstStyle/>
            <a:p>
              <a:pPr algn="ctr"/>
              <a:r>
                <a:rPr lang="en-US" b="1" dirty="0">
                  <a:solidFill>
                    <a:schemeClr val="tx1"/>
                  </a:solidFill>
                  <a:latin typeface="+mj-lt"/>
                </a:rPr>
                <a:t>Peter</a:t>
              </a:r>
            </a:p>
            <a:p>
              <a:pPr marL="180975" indent="-180975">
                <a:buFont typeface="Arial" panose="020B0604020202020204" pitchFamily="34" charset="0"/>
                <a:buChar char="•"/>
              </a:pPr>
              <a:endParaRPr lang="en-US" sz="300" dirty="0">
                <a:solidFill>
                  <a:schemeClr val="tx1"/>
                </a:solidFill>
                <a:latin typeface="+mj-lt"/>
              </a:endParaRPr>
            </a:p>
            <a:p>
              <a:pPr marL="180975" indent="-180975">
                <a:buClr>
                  <a:srgbClr val="79C1A4"/>
                </a:buClr>
                <a:buSzPct val="125000"/>
                <a:buFont typeface="Arial" panose="020B0604020202020204" pitchFamily="34" charset="0"/>
                <a:buChar char="•"/>
              </a:pPr>
              <a:r>
                <a:rPr lang="en-US" sz="1500" dirty="0">
                  <a:latin typeface="+mj-lt"/>
                </a:rPr>
                <a:t>Spinal Cord Injury</a:t>
              </a:r>
            </a:p>
            <a:p>
              <a:pPr marL="180975" indent="-180975">
                <a:buClr>
                  <a:srgbClr val="79C1A4"/>
                </a:buClr>
                <a:buSzPct val="125000"/>
                <a:buFont typeface="Arial" panose="020B0604020202020204" pitchFamily="34" charset="0"/>
                <a:buChar char="•"/>
              </a:pPr>
              <a:r>
                <a:rPr lang="en-US" sz="1500" dirty="0">
                  <a:latin typeface="+mj-lt"/>
                </a:rPr>
                <a:t>Limited functionality in right hand</a:t>
              </a:r>
            </a:p>
            <a:p>
              <a:pPr marL="180975" indent="-180975">
                <a:buClr>
                  <a:srgbClr val="79C1A4"/>
                </a:buClr>
                <a:buSzPct val="125000"/>
                <a:buFont typeface="Arial" panose="020B0604020202020204" pitchFamily="34" charset="0"/>
                <a:buChar char="•"/>
              </a:pPr>
              <a:endParaRPr lang="en-US" sz="1500" dirty="0">
                <a:solidFill>
                  <a:schemeClr val="bg1">
                    <a:lumMod val="50000"/>
                  </a:schemeClr>
                </a:solidFill>
                <a:latin typeface="+mj-lt"/>
              </a:endParaRPr>
            </a:p>
            <a:p>
              <a:pPr marL="180975" indent="-180975">
                <a:buClr>
                  <a:srgbClr val="79C1A4"/>
                </a:buClr>
                <a:buSzPct val="125000"/>
                <a:buFont typeface="Arial" panose="020B0604020202020204" pitchFamily="34" charset="0"/>
                <a:buChar char="•"/>
              </a:pPr>
              <a:r>
                <a:rPr lang="en-US" sz="1500" dirty="0">
                  <a:latin typeface="+mj-lt"/>
                </a:rPr>
                <a:t>Carbonhand provides a firm grip and helps him during daily activities</a:t>
              </a:r>
              <a:endParaRPr lang="en-US" sz="1500" dirty="0"/>
            </a:p>
          </p:txBody>
        </p:sp>
      </p:grpSp>
      <p:grpSp>
        <p:nvGrpSpPr>
          <p:cNvPr id="26" name="Group 25">
            <a:extLst>
              <a:ext uri="{FF2B5EF4-FFF2-40B4-BE49-F238E27FC236}">
                <a16:creationId xmlns:a16="http://schemas.microsoft.com/office/drawing/2014/main" id="{C103170A-55DD-FEA4-FEC2-C05038DEFBC0}"/>
              </a:ext>
            </a:extLst>
          </p:cNvPr>
          <p:cNvGrpSpPr/>
          <p:nvPr/>
        </p:nvGrpSpPr>
        <p:grpSpPr>
          <a:xfrm>
            <a:off x="9135871" y="887870"/>
            <a:ext cx="2792755" cy="4720008"/>
            <a:chOff x="9050143" y="880250"/>
            <a:chExt cx="2792755" cy="4720008"/>
          </a:xfrm>
        </p:grpSpPr>
        <p:sp>
          <p:nvSpPr>
            <p:cNvPr id="27" name="TextBox 26">
              <a:extLst>
                <a:ext uri="{FF2B5EF4-FFF2-40B4-BE49-F238E27FC236}">
                  <a16:creationId xmlns:a16="http://schemas.microsoft.com/office/drawing/2014/main" id="{BE755488-E64C-16A8-1E5D-CDBA7BE6AE9F}"/>
                </a:ext>
              </a:extLst>
            </p:cNvPr>
            <p:cNvSpPr txBox="1"/>
            <p:nvPr/>
          </p:nvSpPr>
          <p:spPr>
            <a:xfrm>
              <a:off x="9050143" y="3338099"/>
              <a:ext cx="2792755" cy="2262158"/>
            </a:xfrm>
            <a:prstGeom prst="rect">
              <a:avLst/>
            </a:prstGeom>
            <a:noFill/>
          </p:spPr>
          <p:txBody>
            <a:bodyPr wrap="square">
              <a:spAutoFit/>
            </a:bodyPr>
            <a:lstStyle/>
            <a:p>
              <a:pPr algn="ctr"/>
              <a:r>
                <a:rPr lang="en-US" b="1" dirty="0">
                  <a:solidFill>
                    <a:schemeClr val="tx1"/>
                  </a:solidFill>
                  <a:latin typeface="+mj-lt"/>
                </a:rPr>
                <a:t>Mats</a:t>
              </a:r>
            </a:p>
            <a:p>
              <a:pPr marL="285750" indent="-285750">
                <a:buFont typeface="Arial" panose="020B0604020202020204" pitchFamily="34" charset="0"/>
                <a:buChar char="•"/>
              </a:pPr>
              <a:endParaRPr lang="en-US" sz="300" b="1" dirty="0">
                <a:solidFill>
                  <a:schemeClr val="tx1"/>
                </a:solidFill>
                <a:latin typeface="+mj-lt"/>
              </a:endParaRPr>
            </a:p>
            <a:p>
              <a:pPr marL="180975" indent="-180975">
                <a:buClr>
                  <a:srgbClr val="79C1A4"/>
                </a:buClr>
                <a:buSzPct val="125000"/>
                <a:buFont typeface="Arial" panose="020B0604020202020204" pitchFamily="34" charset="0"/>
                <a:buChar char="•"/>
              </a:pPr>
              <a:r>
                <a:rPr lang="en-US" sz="1500" dirty="0">
                  <a:latin typeface="+mj-lt"/>
                </a:rPr>
                <a:t>Peripheral nerve injury</a:t>
              </a:r>
            </a:p>
            <a:p>
              <a:pPr marL="180975" indent="-180975">
                <a:buClr>
                  <a:srgbClr val="79C1A4"/>
                </a:buClr>
                <a:buSzPct val="125000"/>
                <a:buFont typeface="Arial" panose="020B0604020202020204" pitchFamily="34" charset="0"/>
                <a:buChar char="•"/>
              </a:pPr>
              <a:r>
                <a:rPr lang="en-US" sz="1500" dirty="0">
                  <a:latin typeface="+mj-lt"/>
                </a:rPr>
                <a:t>Impaired functionality of right hand</a:t>
              </a:r>
            </a:p>
            <a:p>
              <a:pPr marL="180975" indent="-180975">
                <a:buClr>
                  <a:srgbClr val="79C1A4"/>
                </a:buClr>
                <a:buSzPct val="125000"/>
                <a:buFont typeface="Arial" panose="020B0604020202020204" pitchFamily="34" charset="0"/>
                <a:buChar char="•"/>
              </a:pPr>
              <a:endParaRPr lang="en-US" sz="1500" dirty="0">
                <a:latin typeface="+mj-lt"/>
              </a:endParaRPr>
            </a:p>
            <a:p>
              <a:pPr marL="180975" indent="-180975">
                <a:buClr>
                  <a:srgbClr val="79C1A4"/>
                </a:buClr>
                <a:buSzPct val="125000"/>
                <a:buFont typeface="Arial" panose="020B0604020202020204" pitchFamily="34" charset="0"/>
                <a:buChar char="•"/>
              </a:pPr>
              <a:r>
                <a:rPr lang="en-US" sz="1500" dirty="0">
                  <a:latin typeface="+mj-lt"/>
                </a:rPr>
                <a:t>Carbonhand gives him a chance to continue to work and play with his kids</a:t>
              </a:r>
            </a:p>
          </p:txBody>
        </p:sp>
        <p:sp>
          <p:nvSpPr>
            <p:cNvPr id="33" name="Rectangle: Rounded Corners 1">
              <a:extLst>
                <a:ext uri="{FF2B5EF4-FFF2-40B4-BE49-F238E27FC236}">
                  <a16:creationId xmlns:a16="http://schemas.microsoft.com/office/drawing/2014/main" id="{982B622E-9592-BAD4-4E11-61943F1BF082}"/>
                </a:ext>
              </a:extLst>
            </p:cNvPr>
            <p:cNvSpPr/>
            <p:nvPr/>
          </p:nvSpPr>
          <p:spPr>
            <a:xfrm>
              <a:off x="9050143" y="880250"/>
              <a:ext cx="2792755" cy="4720008"/>
            </a:xfrm>
            <a:prstGeom prst="roundRect">
              <a:avLst>
                <a:gd name="adj" fmla="val 2436"/>
              </a:avLst>
            </a:prstGeom>
            <a:noFill/>
            <a:ln w="38100">
              <a:solidFill>
                <a:srgbClr val="28514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grpSp>
      <p:sp>
        <p:nvSpPr>
          <p:cNvPr id="35" name="TextBox 34">
            <a:extLst>
              <a:ext uri="{FF2B5EF4-FFF2-40B4-BE49-F238E27FC236}">
                <a16:creationId xmlns:a16="http://schemas.microsoft.com/office/drawing/2014/main" id="{A2AECBE8-CBE8-687D-B9CB-8591A15AF62E}"/>
              </a:ext>
            </a:extLst>
          </p:cNvPr>
          <p:cNvSpPr txBox="1"/>
          <p:nvPr/>
        </p:nvSpPr>
        <p:spPr>
          <a:xfrm>
            <a:off x="6165346" y="3301396"/>
            <a:ext cx="2792754" cy="2031325"/>
          </a:xfrm>
          <a:prstGeom prst="rect">
            <a:avLst/>
          </a:prstGeom>
          <a:noFill/>
        </p:spPr>
        <p:txBody>
          <a:bodyPr wrap="square">
            <a:spAutoFit/>
          </a:bodyPr>
          <a:lstStyle/>
          <a:p>
            <a:pPr algn="ctr"/>
            <a:r>
              <a:rPr lang="en-US" b="1" dirty="0">
                <a:solidFill>
                  <a:schemeClr val="tx1"/>
                </a:solidFill>
                <a:latin typeface="+mj-lt"/>
              </a:rPr>
              <a:t>Scott</a:t>
            </a:r>
          </a:p>
          <a:p>
            <a:pPr marL="285750" indent="-285750">
              <a:buFont typeface="Arial" panose="020B0604020202020204" pitchFamily="34" charset="0"/>
              <a:buChar char="•"/>
            </a:pPr>
            <a:endParaRPr lang="en-US" sz="300" b="1" dirty="0">
              <a:solidFill>
                <a:schemeClr val="tx1"/>
              </a:solidFill>
              <a:latin typeface="+mj-lt"/>
            </a:endParaRPr>
          </a:p>
          <a:p>
            <a:pPr marL="180975" indent="-180975">
              <a:buClr>
                <a:srgbClr val="79C1A4"/>
              </a:buClr>
              <a:buSzPct val="125000"/>
              <a:buFont typeface="Arial" panose="020B0604020202020204" pitchFamily="34" charset="0"/>
              <a:buChar char="•"/>
            </a:pPr>
            <a:r>
              <a:rPr lang="en-US" sz="1500" dirty="0">
                <a:latin typeface="+mj-lt"/>
                <a:ea typeface="Inter" panose="02000503000000020004" pitchFamily="2" charset="0"/>
              </a:rPr>
              <a:t>Post-traumatic hand injury</a:t>
            </a:r>
          </a:p>
          <a:p>
            <a:pPr marL="180975" indent="-180975">
              <a:buClr>
                <a:srgbClr val="79C1A4"/>
              </a:buClr>
              <a:buSzPct val="125000"/>
              <a:buFont typeface="Arial" panose="020B0604020202020204" pitchFamily="34" charset="0"/>
              <a:buChar char="•"/>
            </a:pPr>
            <a:r>
              <a:rPr lang="en-US" sz="1500" dirty="0">
                <a:latin typeface="+mj-lt"/>
                <a:ea typeface="Inter" panose="02000503000000020004" pitchFamily="2" charset="0"/>
              </a:rPr>
              <a:t>Reduced muscle function in the right hand</a:t>
            </a:r>
          </a:p>
          <a:p>
            <a:pPr marL="180975" indent="-180975">
              <a:buClr>
                <a:srgbClr val="79C1A4"/>
              </a:buClr>
              <a:buSzPct val="125000"/>
              <a:buFont typeface="Arial" panose="020B0604020202020204" pitchFamily="34" charset="0"/>
              <a:buChar char="•"/>
            </a:pPr>
            <a:endParaRPr lang="en-US" sz="1500" dirty="0">
              <a:latin typeface="+mj-lt"/>
              <a:ea typeface="Inter" panose="02000503000000020004" pitchFamily="2" charset="0"/>
            </a:endParaRPr>
          </a:p>
          <a:p>
            <a:pPr marL="180975" indent="-180975">
              <a:buClr>
                <a:srgbClr val="79C1A4"/>
              </a:buClr>
              <a:buSzPct val="125000"/>
              <a:buFont typeface="Arial" panose="020B0604020202020204" pitchFamily="34" charset="0"/>
              <a:buChar char="•"/>
            </a:pPr>
            <a:r>
              <a:rPr lang="en-US" sz="1500" dirty="0">
                <a:latin typeface="+mj-lt"/>
                <a:ea typeface="Inter" panose="02000503000000020004" pitchFamily="2" charset="0"/>
              </a:rPr>
              <a:t>Carbonhand makes it possible for Scott to continue his active lifestyle. </a:t>
            </a:r>
          </a:p>
        </p:txBody>
      </p:sp>
      <p:sp>
        <p:nvSpPr>
          <p:cNvPr id="36" name="Rectangle: Rounded Corners 1">
            <a:extLst>
              <a:ext uri="{FF2B5EF4-FFF2-40B4-BE49-F238E27FC236}">
                <a16:creationId xmlns:a16="http://schemas.microsoft.com/office/drawing/2014/main" id="{BD221125-4E51-64CF-54A9-CDC0D0328784}"/>
              </a:ext>
            </a:extLst>
          </p:cNvPr>
          <p:cNvSpPr/>
          <p:nvPr/>
        </p:nvSpPr>
        <p:spPr>
          <a:xfrm>
            <a:off x="6165346" y="887870"/>
            <a:ext cx="2792755" cy="4718411"/>
          </a:xfrm>
          <a:prstGeom prst="roundRect">
            <a:avLst>
              <a:gd name="adj" fmla="val 2504"/>
            </a:avLst>
          </a:prstGeom>
          <a:noFill/>
          <a:ln w="38100">
            <a:solidFill>
              <a:srgbClr val="28514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grpSp>
        <p:nvGrpSpPr>
          <p:cNvPr id="37" name="Group 36">
            <a:extLst>
              <a:ext uri="{FF2B5EF4-FFF2-40B4-BE49-F238E27FC236}">
                <a16:creationId xmlns:a16="http://schemas.microsoft.com/office/drawing/2014/main" id="{E6699F7E-2935-2931-7431-BD6D9E22A34F}"/>
              </a:ext>
            </a:extLst>
          </p:cNvPr>
          <p:cNvGrpSpPr/>
          <p:nvPr/>
        </p:nvGrpSpPr>
        <p:grpSpPr>
          <a:xfrm>
            <a:off x="3194820" y="887870"/>
            <a:ext cx="2792755" cy="4719600"/>
            <a:chOff x="3095172" y="888206"/>
            <a:chExt cx="2792755" cy="4712051"/>
          </a:xfrm>
        </p:grpSpPr>
        <p:sp>
          <p:nvSpPr>
            <p:cNvPr id="39" name="Rectangle: Rounded Corners 1">
              <a:extLst>
                <a:ext uri="{FF2B5EF4-FFF2-40B4-BE49-F238E27FC236}">
                  <a16:creationId xmlns:a16="http://schemas.microsoft.com/office/drawing/2014/main" id="{2F005289-4A06-4C29-4567-9B955FAEF686}"/>
                </a:ext>
              </a:extLst>
            </p:cNvPr>
            <p:cNvSpPr/>
            <p:nvPr/>
          </p:nvSpPr>
          <p:spPr>
            <a:xfrm>
              <a:off x="3095172" y="888206"/>
              <a:ext cx="2792755" cy="4712051"/>
            </a:xfrm>
            <a:prstGeom prst="roundRect">
              <a:avLst>
                <a:gd name="adj" fmla="val 2163"/>
              </a:avLst>
            </a:prstGeom>
            <a:noFill/>
            <a:ln w="38100">
              <a:solidFill>
                <a:srgbClr val="28514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500">
                <a:solidFill>
                  <a:schemeClr val="tx1"/>
                </a:solidFill>
              </a:endParaRPr>
            </a:p>
          </p:txBody>
        </p:sp>
        <p:sp>
          <p:nvSpPr>
            <p:cNvPr id="38" name="TextBox 37">
              <a:extLst>
                <a:ext uri="{FF2B5EF4-FFF2-40B4-BE49-F238E27FC236}">
                  <a16:creationId xmlns:a16="http://schemas.microsoft.com/office/drawing/2014/main" id="{20BDB9CF-6A44-3384-083F-2CC0F4836F17}"/>
                </a:ext>
              </a:extLst>
            </p:cNvPr>
            <p:cNvSpPr txBox="1"/>
            <p:nvPr/>
          </p:nvSpPr>
          <p:spPr>
            <a:xfrm>
              <a:off x="3095172" y="3311975"/>
              <a:ext cx="2792755" cy="2028076"/>
            </a:xfrm>
            <a:prstGeom prst="rect">
              <a:avLst/>
            </a:prstGeom>
            <a:noFill/>
          </p:spPr>
          <p:txBody>
            <a:bodyPr wrap="square">
              <a:spAutoFit/>
            </a:bodyPr>
            <a:lstStyle/>
            <a:p>
              <a:pPr marL="180975" indent="-180975" algn="ctr"/>
              <a:r>
                <a:rPr lang="en-US" b="1" dirty="0">
                  <a:solidFill>
                    <a:schemeClr val="tx1"/>
                  </a:solidFill>
                  <a:latin typeface="+mj-lt"/>
                </a:rPr>
                <a:t>Helen</a:t>
              </a:r>
            </a:p>
            <a:p>
              <a:pPr marL="180975" indent="-180975">
                <a:buFont typeface="Arial" panose="020B0604020202020204" pitchFamily="34" charset="0"/>
                <a:buChar char="•"/>
              </a:pPr>
              <a:endParaRPr lang="en-US" sz="300" b="1" dirty="0">
                <a:solidFill>
                  <a:schemeClr val="tx1"/>
                </a:solidFill>
                <a:latin typeface="+mj-lt"/>
              </a:endParaRPr>
            </a:p>
            <a:p>
              <a:pPr marL="180975" indent="-180975">
                <a:buClr>
                  <a:srgbClr val="79C1A4"/>
                </a:buClr>
                <a:buSzPct val="125000"/>
                <a:buFont typeface="Arial" panose="020B0604020202020204" pitchFamily="34" charset="0"/>
                <a:buChar char="•"/>
              </a:pPr>
              <a:r>
                <a:rPr lang="en-US" sz="1500" dirty="0">
                  <a:latin typeface="+mj-lt"/>
                </a:rPr>
                <a:t>Multiple Sclerosis (MS)</a:t>
              </a:r>
            </a:p>
            <a:p>
              <a:pPr marL="180975" indent="-180975">
                <a:buClr>
                  <a:srgbClr val="79C1A4"/>
                </a:buClr>
                <a:buSzPct val="125000"/>
                <a:buFont typeface="Arial" panose="020B0604020202020204" pitchFamily="34" charset="0"/>
                <a:buChar char="•"/>
              </a:pPr>
              <a:r>
                <a:rPr lang="en-US" sz="1500" dirty="0">
                  <a:latin typeface="+mj-lt"/>
                </a:rPr>
                <a:t>Weakness and a limited possibility to perform ADL</a:t>
              </a:r>
            </a:p>
            <a:p>
              <a:pPr marL="180975" indent="-180975">
                <a:buClr>
                  <a:srgbClr val="79C1A4"/>
                </a:buClr>
                <a:buSzPct val="125000"/>
                <a:buFont typeface="Arial" panose="020B0604020202020204" pitchFamily="34" charset="0"/>
                <a:buChar char="•"/>
              </a:pPr>
              <a:endParaRPr lang="en-US" sz="1500" dirty="0">
                <a:latin typeface="+mj-lt"/>
              </a:endParaRPr>
            </a:p>
            <a:p>
              <a:pPr marL="180975" indent="-180975">
                <a:buClr>
                  <a:srgbClr val="79C1A4"/>
                </a:buClr>
                <a:buSzPct val="125000"/>
                <a:buFont typeface="Arial" panose="020B0604020202020204" pitchFamily="34" charset="0"/>
                <a:buChar char="•"/>
              </a:pPr>
              <a:r>
                <a:rPr lang="en-US" sz="1500" dirty="0">
                  <a:latin typeface="+mj-lt"/>
                </a:rPr>
                <a:t>Carbonhand gives her better grip and endurance during activities of daily living</a:t>
              </a:r>
            </a:p>
          </p:txBody>
        </p:sp>
      </p:grpSp>
      <p:sp>
        <p:nvSpPr>
          <p:cNvPr id="40" name="TextBox 39">
            <a:extLst>
              <a:ext uri="{FF2B5EF4-FFF2-40B4-BE49-F238E27FC236}">
                <a16:creationId xmlns:a16="http://schemas.microsoft.com/office/drawing/2014/main" id="{EE92F9E5-9219-A60C-82F7-69C849855560}"/>
              </a:ext>
            </a:extLst>
          </p:cNvPr>
          <p:cNvSpPr txBox="1"/>
          <p:nvPr/>
        </p:nvSpPr>
        <p:spPr>
          <a:xfrm>
            <a:off x="1" y="5700552"/>
            <a:ext cx="12192000" cy="461665"/>
          </a:xfrm>
          <a:prstGeom prst="rect">
            <a:avLst/>
          </a:prstGeom>
          <a:noFill/>
        </p:spPr>
        <p:txBody>
          <a:bodyPr wrap="square" rtlCol="0">
            <a:spAutoFit/>
          </a:bodyPr>
          <a:lstStyle/>
          <a:p>
            <a:pPr algn="ctr"/>
            <a:r>
              <a:rPr lang="en-US" sz="2400" dirty="0">
                <a:solidFill>
                  <a:schemeClr val="bg1"/>
                </a:solidFill>
                <a:latin typeface="+mj-lt"/>
              </a:rPr>
              <a:t>Improved grip strength, hand function, and quality of life!</a:t>
            </a:r>
          </a:p>
        </p:txBody>
      </p:sp>
    </p:spTree>
    <p:extLst>
      <p:ext uri="{BB962C8B-B14F-4D97-AF65-F5344CB8AC3E}">
        <p14:creationId xmlns:p14="http://schemas.microsoft.com/office/powerpoint/2010/main" val="77903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1951-EFAE-4FCA-66AE-334338C37FC6}"/>
              </a:ext>
            </a:extLst>
          </p:cNvPr>
          <p:cNvSpPr>
            <a:spLocks noGrp="1"/>
          </p:cNvSpPr>
          <p:nvPr>
            <p:ph type="title"/>
          </p:nvPr>
        </p:nvSpPr>
        <p:spPr/>
        <p:txBody>
          <a:bodyPr/>
          <a:lstStyle/>
          <a:p>
            <a:r>
              <a:rPr lang="en-US" dirty="0"/>
              <a:t>Real Life Examples</a:t>
            </a:r>
          </a:p>
        </p:txBody>
      </p:sp>
      <p:sp>
        <p:nvSpPr>
          <p:cNvPr id="7" name="Rectangle: Rounded Corners 6">
            <a:extLst>
              <a:ext uri="{FF2B5EF4-FFF2-40B4-BE49-F238E27FC236}">
                <a16:creationId xmlns:a16="http://schemas.microsoft.com/office/drawing/2014/main" id="{84850AD1-B296-4D53-94BF-AF11B7A24FE0}"/>
              </a:ext>
            </a:extLst>
          </p:cNvPr>
          <p:cNvSpPr/>
          <p:nvPr/>
        </p:nvSpPr>
        <p:spPr>
          <a:xfrm>
            <a:off x="230340" y="897429"/>
            <a:ext cx="5130494" cy="5304972"/>
          </a:xfrm>
          <a:prstGeom prst="roundRect">
            <a:avLst>
              <a:gd name="adj" fmla="val 450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F7F7F7"/>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66277DF-E11B-6E1B-D2E1-7ABBCA23ABB6}"/>
              </a:ext>
            </a:extLst>
          </p:cNvPr>
          <p:cNvSpPr txBox="1"/>
          <p:nvPr/>
        </p:nvSpPr>
        <p:spPr>
          <a:xfrm>
            <a:off x="247508" y="939417"/>
            <a:ext cx="1968249" cy="3108543"/>
          </a:xfrm>
          <a:prstGeom prst="rect">
            <a:avLst/>
          </a:prstGeom>
          <a:noFill/>
        </p:spPr>
        <p:txBody>
          <a:bodyPr wrap="square" lIns="91440" tIns="45720" rIns="91440" bIns="45720" rtlCol="0" anchor="t">
            <a:spAutoFit/>
          </a:bodyPr>
          <a:lstStyle/>
          <a:p>
            <a:pPr>
              <a:defRPr/>
            </a:pPr>
            <a:r>
              <a:rPr lang="en-US" sz="800" b="1" dirty="0">
                <a:solidFill>
                  <a:srgbClr val="F7F7F7"/>
                </a:solidFill>
                <a:latin typeface="Inter"/>
                <a:ea typeface="Inter" panose="02000503000000020004" pitchFamily="2" charset="0"/>
              </a:rPr>
              <a:t> </a:t>
            </a:r>
            <a:r>
              <a:rPr kumimoji="0" lang="en-US" sz="800" b="1" i="0" u="none" strike="noStrike" kern="1200" cap="none" spc="0" normalizeH="0" baseline="0" noProof="0" dirty="0">
                <a:ln>
                  <a:noFill/>
                </a:ln>
                <a:solidFill>
                  <a:srgbClr val="F7F7F7"/>
                </a:solidFill>
                <a:effectLst/>
                <a:uLnTx/>
                <a:uFillTx/>
                <a:latin typeface="Inter"/>
                <a:ea typeface="Inter" panose="02000503000000020004" pitchFamily="2" charset="0"/>
              </a:rPr>
              <a:t> </a:t>
            </a:r>
            <a:br>
              <a:rPr lang="en-US" sz="1800" b="1" i="0" u="none" strike="noStrike" kern="1200" cap="none" spc="0" normalizeH="0" baseline="0" noProof="0" dirty="0">
                <a:ln>
                  <a:noFill/>
                </a:ln>
                <a:effectLst/>
                <a:uLnTx/>
                <a:uFillTx/>
                <a:latin typeface="Inter" panose="02000503000000020004" pitchFamily="2" charset="0"/>
                <a:ea typeface="Inter" panose="02000503000000020004" pitchFamily="2" charset="0"/>
              </a:rPr>
            </a:br>
            <a:r>
              <a:rPr kumimoji="0" lang="en-US" sz="2000" b="1" i="0" u="none" strike="noStrike" kern="1200" cap="none" spc="0" normalizeH="0" baseline="0" noProof="0" dirty="0">
                <a:ln>
                  <a:noFill/>
                </a:ln>
                <a:solidFill>
                  <a:srgbClr val="F7F7F7"/>
                </a:solidFill>
                <a:effectLst/>
                <a:uLnTx/>
                <a:uFillTx/>
                <a:latin typeface="Inter"/>
                <a:ea typeface="Inter" panose="02000503000000020004" pitchFamily="2" charset="0"/>
              </a:rPr>
              <a:t>Bryan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a:ea typeface="Inter" panose="02000503000000020004" pitchFamily="2" charset="0"/>
              </a:rPr>
              <a:t>Diagnosis:</a:t>
            </a:r>
            <a:endParaRPr lang="en-US" sz="12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Spinal Cord</a:t>
            </a:r>
            <a:b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b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Injury</a:t>
            </a:r>
            <a:endParaRPr lang="en-US" sz="18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a:ea typeface="Inter" panose="02000503000000020004" pitchFamily="2" charset="0"/>
              </a:rPr>
              <a:t>Challenge:</a:t>
            </a:r>
            <a:endParaRPr lang="en-US" sz="12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a:defRPr/>
            </a:pP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Has a weak grip in his right hand and can’t hold objects</a:t>
            </a:r>
          </a:p>
        </p:txBody>
      </p:sp>
      <p:sp>
        <p:nvSpPr>
          <p:cNvPr id="10" name="Rectangle: Rounded Corners 9">
            <a:extLst>
              <a:ext uri="{FF2B5EF4-FFF2-40B4-BE49-F238E27FC236}">
                <a16:creationId xmlns:a16="http://schemas.microsoft.com/office/drawing/2014/main" id="{F2AB2383-AB97-9868-F0CE-1B3B22271F5B}"/>
              </a:ext>
            </a:extLst>
          </p:cNvPr>
          <p:cNvSpPr/>
          <p:nvPr/>
        </p:nvSpPr>
        <p:spPr>
          <a:xfrm>
            <a:off x="5965732" y="894957"/>
            <a:ext cx="5130494" cy="5304972"/>
          </a:xfrm>
          <a:prstGeom prst="roundRect">
            <a:avLst>
              <a:gd name="adj" fmla="val 450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F7F7F7"/>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486E60E-006F-26DE-6601-E0EC92588322}"/>
              </a:ext>
            </a:extLst>
          </p:cNvPr>
          <p:cNvSpPr txBox="1"/>
          <p:nvPr/>
        </p:nvSpPr>
        <p:spPr>
          <a:xfrm>
            <a:off x="6123246" y="977889"/>
            <a:ext cx="1818393" cy="27546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  </a:t>
            </a:r>
            <a:br>
              <a:rPr kumimoji="0" lang="en-US" sz="16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sz="20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John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Inclusion Body Myositis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Challenge: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Has a weak grip and can’t hold objects</a:t>
            </a:r>
          </a:p>
        </p:txBody>
      </p:sp>
      <p:pic>
        <p:nvPicPr>
          <p:cNvPr id="3" name="Online Media 2" title="Bryan tries Carbonhand for the first time">
            <a:hlinkClick r:id="" action="ppaction://media"/>
            <a:extLst>
              <a:ext uri="{FF2B5EF4-FFF2-40B4-BE49-F238E27FC236}">
                <a16:creationId xmlns:a16="http://schemas.microsoft.com/office/drawing/2014/main" id="{F9127C62-B490-FFB5-0D9B-7E2B35D24564}"/>
              </a:ext>
            </a:extLst>
          </p:cNvPr>
          <p:cNvPicPr>
            <a:picLocks noRot="1" noChangeAspect="1"/>
          </p:cNvPicPr>
          <p:nvPr>
            <a:videoFile r:link="rId1"/>
          </p:nvPr>
        </p:nvPicPr>
        <p:blipFill rotWithShape="1">
          <a:blip r:embed="rId4"/>
          <a:srcRect l="29684" r="38420"/>
          <a:stretch/>
        </p:blipFill>
        <p:spPr>
          <a:xfrm>
            <a:off x="2221409" y="1000565"/>
            <a:ext cx="2864414" cy="5154712"/>
          </a:xfrm>
          <a:prstGeom prst="rect">
            <a:avLst/>
          </a:prstGeom>
        </p:spPr>
      </p:pic>
      <p:pic>
        <p:nvPicPr>
          <p:cNvPr id="4" name="Online Media 3" title="John gets help from Carbonhand">
            <a:hlinkClick r:id="" action="ppaction://media"/>
            <a:extLst>
              <a:ext uri="{FF2B5EF4-FFF2-40B4-BE49-F238E27FC236}">
                <a16:creationId xmlns:a16="http://schemas.microsoft.com/office/drawing/2014/main" id="{00A61F87-F6DB-0963-E1E5-801AABE396C9}"/>
              </a:ext>
            </a:extLst>
          </p:cNvPr>
          <p:cNvPicPr>
            <a:picLocks noRot="1" noChangeAspect="1"/>
          </p:cNvPicPr>
          <p:nvPr>
            <a:videoFile r:link="rId2"/>
          </p:nvPr>
        </p:nvPicPr>
        <p:blipFill>
          <a:blip r:embed="rId5"/>
          <a:stretch>
            <a:fillRect/>
          </a:stretch>
        </p:blipFill>
        <p:spPr>
          <a:xfrm>
            <a:off x="7955167" y="939255"/>
            <a:ext cx="2949824" cy="5224781"/>
          </a:xfrm>
          <a:prstGeom prst="rect">
            <a:avLst/>
          </a:prstGeom>
        </p:spPr>
      </p:pic>
    </p:spTree>
    <p:extLst>
      <p:ext uri="{BB962C8B-B14F-4D97-AF65-F5344CB8AC3E}">
        <p14:creationId xmlns:p14="http://schemas.microsoft.com/office/powerpoint/2010/main" val="151832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4"/>
                                        </p:tgtEl>
                                      </p:cBhvr>
                                    </p:cmd>
                                  </p:childTnLst>
                                </p:cTn>
                              </p:par>
                            </p:childTnLst>
                          </p:cTn>
                        </p:par>
                      </p:childTnLst>
                    </p:cTn>
                  </p:par>
                  <p:par>
                    <p:cTn id="15" fill="hold">
                      <p:stCondLst>
                        <p:cond delay="indefinite"/>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video>
              <p:cMediaNode vol="80000">
                <p:cTn id="20"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1951-EFAE-4FCA-66AE-334338C37FC6}"/>
              </a:ext>
            </a:extLst>
          </p:cNvPr>
          <p:cNvSpPr>
            <a:spLocks noGrp="1"/>
          </p:cNvSpPr>
          <p:nvPr>
            <p:ph type="title"/>
          </p:nvPr>
        </p:nvSpPr>
        <p:spPr/>
        <p:txBody>
          <a:bodyPr/>
          <a:lstStyle/>
          <a:p>
            <a:r>
              <a:rPr lang="en-US" dirty="0"/>
              <a:t>Real Life Examples</a:t>
            </a:r>
          </a:p>
        </p:txBody>
      </p:sp>
      <p:sp>
        <p:nvSpPr>
          <p:cNvPr id="7" name="Rectangle: Rounded Corners 6">
            <a:extLst>
              <a:ext uri="{FF2B5EF4-FFF2-40B4-BE49-F238E27FC236}">
                <a16:creationId xmlns:a16="http://schemas.microsoft.com/office/drawing/2014/main" id="{84850AD1-B296-4D53-94BF-AF11B7A24FE0}"/>
              </a:ext>
            </a:extLst>
          </p:cNvPr>
          <p:cNvSpPr/>
          <p:nvPr/>
        </p:nvSpPr>
        <p:spPr>
          <a:xfrm>
            <a:off x="230340" y="897429"/>
            <a:ext cx="5130494" cy="5304972"/>
          </a:xfrm>
          <a:prstGeom prst="roundRect">
            <a:avLst>
              <a:gd name="adj" fmla="val 450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F7F7F7"/>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66277DF-E11B-6E1B-D2E1-7ABBCA23ABB6}"/>
              </a:ext>
            </a:extLst>
          </p:cNvPr>
          <p:cNvSpPr txBox="1"/>
          <p:nvPr/>
        </p:nvSpPr>
        <p:spPr>
          <a:xfrm>
            <a:off x="247508" y="939417"/>
            <a:ext cx="1895993" cy="2277547"/>
          </a:xfrm>
          <a:prstGeom prst="rect">
            <a:avLst/>
          </a:prstGeom>
          <a:noFill/>
        </p:spPr>
        <p:txBody>
          <a:bodyPr wrap="square" lIns="91440" tIns="45720" rIns="91440" bIns="45720" rtlCol="0" anchor="t">
            <a:spAutoFit/>
          </a:bodyPr>
          <a:lstStyle/>
          <a:p>
            <a:pPr>
              <a:defRPr/>
            </a:pPr>
            <a:r>
              <a:rPr lang="en-US" sz="800" b="1" dirty="0">
                <a:solidFill>
                  <a:srgbClr val="F7F7F7"/>
                </a:solidFill>
                <a:latin typeface="Inter"/>
                <a:ea typeface="Inter" panose="02000503000000020004" pitchFamily="2" charset="0"/>
              </a:rPr>
              <a:t> </a:t>
            </a:r>
            <a:r>
              <a:rPr kumimoji="0" lang="en-US" sz="800" b="1" i="0" u="none" strike="noStrike" kern="1200" cap="none" spc="0" normalizeH="0" baseline="0" noProof="0" dirty="0">
                <a:ln>
                  <a:noFill/>
                </a:ln>
                <a:solidFill>
                  <a:srgbClr val="F7F7F7"/>
                </a:solidFill>
                <a:effectLst/>
                <a:uLnTx/>
                <a:uFillTx/>
                <a:latin typeface="Inter"/>
                <a:ea typeface="Inter" panose="02000503000000020004" pitchFamily="2" charset="0"/>
              </a:rPr>
              <a:t> </a:t>
            </a:r>
            <a:br>
              <a:rPr lang="en-US" sz="1800" b="1" i="0" u="none" strike="noStrike" kern="1200" cap="none" spc="0" normalizeH="0" baseline="0" noProof="0" dirty="0">
                <a:ln>
                  <a:noFill/>
                </a:ln>
                <a:effectLst/>
                <a:uLnTx/>
                <a:uFillTx/>
                <a:latin typeface="Inter" panose="02000503000000020004" pitchFamily="2" charset="0"/>
                <a:ea typeface="Inter" panose="02000503000000020004" pitchFamily="2" charset="0"/>
              </a:rPr>
            </a:br>
            <a:r>
              <a:rPr kumimoji="0" lang="en-US" sz="2000" b="1" i="0" u="none" strike="noStrike" kern="1200" cap="none" spc="0" normalizeH="0" baseline="0" noProof="0" dirty="0">
                <a:ln>
                  <a:noFill/>
                </a:ln>
                <a:solidFill>
                  <a:srgbClr val="F7F7F7"/>
                </a:solidFill>
                <a:effectLst/>
                <a:uLnTx/>
                <a:uFillTx/>
                <a:latin typeface="Inter"/>
                <a:ea typeface="Inter" panose="02000503000000020004" pitchFamily="2" charset="0"/>
              </a:rPr>
              <a:t>Daniel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a:ea typeface="Inter" panose="02000503000000020004" pitchFamily="2" charset="0"/>
              </a:rPr>
              <a:t>Diagnosis:</a:t>
            </a:r>
            <a:endParaRPr lang="en-US" sz="12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ALS</a:t>
            </a:r>
            <a:endParaRPr lang="en-US" sz="18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a:ea typeface="Inter" panose="02000503000000020004" pitchFamily="2" charset="0"/>
              </a:rPr>
              <a:t>Challenge:</a:t>
            </a:r>
            <a:endParaRPr lang="en-US" sz="1200" b="0" i="0" u="none" strike="noStrike" kern="1200" cap="none" spc="0" normalizeH="0" baseline="0" noProof="0" dirty="0">
              <a:ln>
                <a:noFill/>
              </a:ln>
              <a:solidFill>
                <a:srgbClr val="F7F7F7"/>
              </a:solidFill>
              <a:effectLst/>
              <a:uLnTx/>
              <a:uFillTx/>
              <a:latin typeface="Inter"/>
              <a:ea typeface="Inter" panose="02000503000000020004" pitchFamily="2" charset="0"/>
            </a:endParaRPr>
          </a:p>
          <a:p>
            <a:pPr>
              <a:defRPr/>
            </a:pP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Weak grip and </a:t>
            </a:r>
            <a:endParaRPr lang="en-SE" dirty="0">
              <a:solidFill>
                <a:srgbClr val="F7F7F7"/>
              </a:solidFill>
              <a:latin typeface="Inter"/>
              <a:ea typeface="Inter" panose="02000503000000020004" pitchFamily="2" charset="0"/>
            </a:endParaRPr>
          </a:p>
          <a:p>
            <a:pPr marL="0" marR="0" lvl="0" indent="0" algn="l" defTabSz="91440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7F7F7"/>
                </a:solidFill>
                <a:effectLst/>
                <a:uLnTx/>
                <a:uFillTx/>
                <a:latin typeface="Inter"/>
                <a:ea typeface="Inter" panose="02000503000000020004" pitchFamily="2" charset="0"/>
              </a:rPr>
              <a:t>tremor</a:t>
            </a:r>
            <a:endParaRPr lang="en-SE" sz="1800" b="0" i="0" u="none" strike="noStrike" kern="1200" cap="none" spc="0" normalizeH="0" baseline="0" noProof="0" dirty="0">
              <a:ln>
                <a:noFill/>
              </a:ln>
              <a:solidFill>
                <a:srgbClr val="F7F7F7"/>
              </a:solidFill>
              <a:effectLst/>
              <a:uLnTx/>
              <a:uFillTx/>
              <a:latin typeface="Inter"/>
              <a:ea typeface="Inter" panose="02000503000000020004" pitchFamily="2" charset="0"/>
            </a:endParaRPr>
          </a:p>
        </p:txBody>
      </p:sp>
      <p:pic>
        <p:nvPicPr>
          <p:cNvPr id="9" name="Online Media 2" title="Carbonhand helps ALS patient">
            <a:hlinkClick r:id="" action="ppaction://media"/>
            <a:extLst>
              <a:ext uri="{FF2B5EF4-FFF2-40B4-BE49-F238E27FC236}">
                <a16:creationId xmlns:a16="http://schemas.microsoft.com/office/drawing/2014/main" id="{49F6F390-4B0B-8BE4-6C48-4BD8159EDAC8}"/>
              </a:ext>
            </a:extLst>
          </p:cNvPr>
          <p:cNvPicPr>
            <a:picLocks noRot="1" noChangeAspect="1"/>
          </p:cNvPicPr>
          <p:nvPr>
            <a:videoFile r:link="rId1"/>
          </p:nvPr>
        </p:nvPicPr>
        <p:blipFill>
          <a:blip r:embed="rId4"/>
          <a:stretch>
            <a:fillRect/>
          </a:stretch>
        </p:blipFill>
        <p:spPr>
          <a:xfrm>
            <a:off x="2099726" y="937443"/>
            <a:ext cx="2949299" cy="5220000"/>
          </a:xfrm>
          <a:prstGeom prst="rect">
            <a:avLst/>
          </a:prstGeom>
        </p:spPr>
      </p:pic>
      <p:sp>
        <p:nvSpPr>
          <p:cNvPr id="10" name="Rectangle: Rounded Corners 9">
            <a:extLst>
              <a:ext uri="{FF2B5EF4-FFF2-40B4-BE49-F238E27FC236}">
                <a16:creationId xmlns:a16="http://schemas.microsoft.com/office/drawing/2014/main" id="{F2AB2383-AB97-9868-F0CE-1B3B22271F5B}"/>
              </a:ext>
            </a:extLst>
          </p:cNvPr>
          <p:cNvSpPr/>
          <p:nvPr/>
        </p:nvSpPr>
        <p:spPr>
          <a:xfrm>
            <a:off x="5965732" y="894957"/>
            <a:ext cx="5130494" cy="5304972"/>
          </a:xfrm>
          <a:prstGeom prst="roundRect">
            <a:avLst>
              <a:gd name="adj" fmla="val 450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F7F7F7"/>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486E60E-006F-26DE-6601-E0EC92588322}"/>
              </a:ext>
            </a:extLst>
          </p:cNvPr>
          <p:cNvSpPr txBox="1"/>
          <p:nvPr/>
        </p:nvSpPr>
        <p:spPr>
          <a:xfrm>
            <a:off x="6123246" y="977889"/>
            <a:ext cx="2152970" cy="22006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  </a:t>
            </a:r>
            <a:br>
              <a:rPr kumimoji="0" lang="en-US" sz="16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sz="20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Ingrid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Multiple</a:t>
            </a:r>
            <a:b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br>
            <a: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Sclerosis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Challenge: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rPr>
              <a:t>Weak grip</a:t>
            </a:r>
            <a:endParaRPr kumimoji="0" lang="en-SE" b="0" i="0" u="none" strike="noStrike" kern="1200" cap="none" spc="0" normalizeH="0" baseline="0" noProof="0" dirty="0">
              <a:ln>
                <a:noFill/>
              </a:ln>
              <a:solidFill>
                <a:srgbClr val="F7F7F7"/>
              </a:solidFill>
              <a:effectLst/>
              <a:uLnTx/>
              <a:uFillTx/>
              <a:latin typeface="Inter" panose="02000503000000020004" pitchFamily="2" charset="0"/>
              <a:ea typeface="Inter" panose="02000503000000020004" pitchFamily="2" charset="0"/>
              <a:cs typeface="+mn-cs"/>
            </a:endParaRPr>
          </a:p>
        </p:txBody>
      </p:sp>
      <p:pic>
        <p:nvPicPr>
          <p:cNvPr id="12" name="Online Media 9" title="Patient can lift milk carton with Carbonhand">
            <a:hlinkClick r:id="" action="ppaction://media"/>
            <a:extLst>
              <a:ext uri="{FF2B5EF4-FFF2-40B4-BE49-F238E27FC236}">
                <a16:creationId xmlns:a16="http://schemas.microsoft.com/office/drawing/2014/main" id="{61050814-1ED4-876E-62AD-E1649EAEC1B4}"/>
              </a:ext>
            </a:extLst>
          </p:cNvPr>
          <p:cNvPicPr>
            <a:picLocks noRot="1" noChangeAspect="1"/>
          </p:cNvPicPr>
          <p:nvPr>
            <a:videoFile r:link="rId2"/>
          </p:nvPr>
        </p:nvPicPr>
        <p:blipFill>
          <a:blip r:embed="rId5"/>
          <a:stretch>
            <a:fillRect/>
          </a:stretch>
        </p:blipFill>
        <p:spPr>
          <a:xfrm>
            <a:off x="7941639" y="939255"/>
            <a:ext cx="2952000" cy="5224781"/>
          </a:xfrm>
          <a:prstGeom prst="rect">
            <a:avLst/>
          </a:prstGeom>
          <a:ln w="66675" cap="rnd">
            <a:noFill/>
          </a:ln>
        </p:spPr>
      </p:pic>
    </p:spTree>
    <p:extLst>
      <p:ext uri="{BB962C8B-B14F-4D97-AF65-F5344CB8AC3E}">
        <p14:creationId xmlns:p14="http://schemas.microsoft.com/office/powerpoint/2010/main" val="80229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9"/>
                </p:tgtEl>
              </p:cMediaNode>
            </p:video>
            <p:video>
              <p:cMediaNode vol="80000">
                <p:cTn id="20" fill="hold" display="0">
                  <p:stCondLst>
                    <p:cond delay="indefinite"/>
                  </p:stCondLst>
                </p:cTn>
                <p:tgtEl>
                  <p:spTgt spid="12"/>
                </p:tgtEl>
              </p:cMediaNode>
            </p:video>
          </p:childTnLst>
        </p:cTn>
      </p:par>
    </p:tnLst>
  </p:timing>
</p:sld>
</file>

<file path=ppt/theme/theme1.xml><?xml version="1.0" encoding="utf-8"?>
<a:theme xmlns:a="http://schemas.openxmlformats.org/drawingml/2006/main" name="1_Anpassad formgivning">
  <a:themeElements>
    <a:clrScheme name="Custom 2">
      <a:dk1>
        <a:srgbClr val="053434"/>
      </a:dk1>
      <a:lt1>
        <a:srgbClr val="F7F7F7"/>
      </a:lt1>
      <a:dk2>
        <a:srgbClr val="1B1B1A"/>
      </a:dk2>
      <a:lt2>
        <a:srgbClr val="61E9A3"/>
      </a:lt2>
      <a:accent1>
        <a:srgbClr val="61E9A3"/>
      </a:accent1>
      <a:accent2>
        <a:srgbClr val="28514C"/>
      </a:accent2>
      <a:accent3>
        <a:srgbClr val="F4CB48"/>
      </a:accent3>
      <a:accent4>
        <a:srgbClr val="1B1B1A"/>
      </a:accent4>
      <a:accent5>
        <a:srgbClr val="515151"/>
      </a:accent5>
      <a:accent6>
        <a:srgbClr val="919191"/>
      </a:accent6>
      <a:hlink>
        <a:srgbClr val="61E9A3"/>
      </a:hlink>
      <a:folHlink>
        <a:srgbClr val="61E9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DE4692-136F-4736-857F-4BF49C5DED0D}" vid="{CF9E4FD6-4735-42A2-9BB5-3F9F72B8193E}"/>
    </a:ext>
  </a:extLst>
</a:theme>
</file>

<file path=ppt/theme/theme2.xml><?xml version="1.0" encoding="utf-8"?>
<a:theme xmlns:a="http://schemas.openxmlformats.org/drawingml/2006/main" name="3_Anpassad formgivning">
  <a:themeElements>
    <a:clrScheme name="Custom 1">
      <a:dk1>
        <a:srgbClr val="053434"/>
      </a:dk1>
      <a:lt1>
        <a:srgbClr val="F7F7F7"/>
      </a:lt1>
      <a:dk2>
        <a:srgbClr val="1B1B1A"/>
      </a:dk2>
      <a:lt2>
        <a:srgbClr val="61E9A3"/>
      </a:lt2>
      <a:accent1>
        <a:srgbClr val="61E9A3"/>
      </a:accent1>
      <a:accent2>
        <a:srgbClr val="28514C"/>
      </a:accent2>
      <a:accent3>
        <a:srgbClr val="F4CB48"/>
      </a:accent3>
      <a:accent4>
        <a:srgbClr val="053434"/>
      </a:accent4>
      <a:accent5>
        <a:srgbClr val="F7F7F7"/>
      </a:accent5>
      <a:accent6>
        <a:srgbClr val="919191"/>
      </a:accent6>
      <a:hlink>
        <a:srgbClr val="61E9A3"/>
      </a:hlink>
      <a:folHlink>
        <a:srgbClr val="61E9A3"/>
      </a:folHlink>
    </a:clrScheme>
    <a:fontScheme name="Bioservo">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DE4692-136F-4736-857F-4BF49C5DED0D}" vid="{73D02F97-2209-4111-B93D-678104DCA433}"/>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150387-cf7a-42bd-8a4d-9b91477021ca">
      <Terms xmlns="http://schemas.microsoft.com/office/infopath/2007/PartnerControls"/>
    </lcf76f155ced4ddcb4097134ff3c332f>
    <TaxCatchAll xmlns="63c3ea33-a61f-47fd-907a-958bc25e091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C206FC4423EB46BEDDEEDD9666DB9A" ma:contentTypeVersion="14" ma:contentTypeDescription="Create a new document." ma:contentTypeScope="" ma:versionID="ce374eb372b70b8da37989b29d02b9da">
  <xsd:schema xmlns:xsd="http://www.w3.org/2001/XMLSchema" xmlns:xs="http://www.w3.org/2001/XMLSchema" xmlns:p="http://schemas.microsoft.com/office/2006/metadata/properties" xmlns:ns2="fd150387-cf7a-42bd-8a4d-9b91477021ca" xmlns:ns3="63c3ea33-a61f-47fd-907a-958bc25e0917" targetNamespace="http://schemas.microsoft.com/office/2006/metadata/properties" ma:root="true" ma:fieldsID="c04d92bd648458f208cb4ff7921dd96e" ns2:_="" ns3:_="">
    <xsd:import namespace="fd150387-cf7a-42bd-8a4d-9b91477021ca"/>
    <xsd:import namespace="63c3ea33-a61f-47fd-907a-958bc25e09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50387-cf7a-42bd-8a4d-9b91477021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5e604607-c921-42db-b38f-5e80ff31a19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c3ea33-a61f-47fd-907a-958bc25e091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d57e78b-3b59-4c7b-b64f-60f9a455b7c9}" ma:internalName="TaxCatchAll" ma:showField="CatchAllData" ma:web="63c3ea33-a61f-47fd-907a-958bc25e09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F2DAD5-65E7-474E-9704-C537FD64E947}">
  <ds:schemaRefs>
    <ds:schemaRef ds:uri="http://purl.org/dc/dcmitype/"/>
    <ds:schemaRef ds:uri="http://schemas.microsoft.com/office/2006/documentManagement/types"/>
    <ds:schemaRef ds:uri="http://www.w3.org/XML/1998/namespace"/>
    <ds:schemaRef ds:uri="3619c892-7b11-45a2-942a-672bda268717"/>
    <ds:schemaRef ds:uri="http://purl.org/dc/term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0cf79dcb-2e2f-4328-9d10-1f64185d23de"/>
    <ds:schemaRef ds:uri="ae63bb42-03b8-4ebe-96e2-5aa81c20232e"/>
    <ds:schemaRef ds:uri="70e4fc26-8eee-469c-a3d3-6973ee28cebf"/>
    <ds:schemaRef ds:uri="63c3ea33-a61f-47fd-907a-958bc25e0917"/>
    <ds:schemaRef ds:uri="fd150387-cf7a-42bd-8a4d-9b91477021ca"/>
    <ds:schemaRef ds:uri="cb10e265-c1fd-4bae-b701-54a90fbe33d9"/>
    <ds:schemaRef ds:uri="e07b55ab-978b-4a76-8fe3-f160d25a82e1"/>
  </ds:schemaRefs>
</ds:datastoreItem>
</file>

<file path=customXml/itemProps2.xml><?xml version="1.0" encoding="utf-8"?>
<ds:datastoreItem xmlns:ds="http://schemas.openxmlformats.org/officeDocument/2006/customXml" ds:itemID="{D5EB6802-C03F-4915-B50E-DA9F4F495702}">
  <ds:schemaRefs>
    <ds:schemaRef ds:uri="http://schemas.microsoft.com/sharepoint/v3/contenttype/forms"/>
  </ds:schemaRefs>
</ds:datastoreItem>
</file>

<file path=customXml/itemProps3.xml><?xml version="1.0" encoding="utf-8"?>
<ds:datastoreItem xmlns:ds="http://schemas.openxmlformats.org/officeDocument/2006/customXml" ds:itemID="{2440C43C-692B-466E-8586-828C0ADCEE44}"/>
</file>

<file path=docProps/app.xml><?xml version="1.0" encoding="utf-8"?>
<Properties xmlns="http://schemas.openxmlformats.org/officeDocument/2006/extended-properties" xmlns:vt="http://schemas.openxmlformats.org/officeDocument/2006/docPropsVTypes">
  <Template>Bioservo - PPT_Template Oct 2023</Template>
  <TotalTime>723</TotalTime>
  <Words>3003</Words>
  <Application>Microsoft Office PowerPoint</Application>
  <PresentationFormat>Widescreen</PresentationFormat>
  <Paragraphs>310</Paragraphs>
  <Slides>34</Slides>
  <Notes>23</Notes>
  <HiddenSlides>0</HiddenSlides>
  <MMClips>8</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Aptos</vt:lpstr>
      <vt:lpstr>Arial</vt:lpstr>
      <vt:lpstr>Calibri</vt:lpstr>
      <vt:lpstr>Calibri Light</vt:lpstr>
      <vt:lpstr>Inter</vt:lpstr>
      <vt:lpstr>Inter SemiBold</vt:lpstr>
      <vt:lpstr>Open Sans</vt:lpstr>
      <vt:lpstr>1_Anpassad formgivning</vt:lpstr>
      <vt:lpstr>3_Anpassad formgivning</vt:lpstr>
      <vt:lpstr>Empowering people with impaired hand function</vt:lpstr>
      <vt:lpstr>A Carbonhand® Hero</vt:lpstr>
      <vt:lpstr>A Carbonhand® Hero</vt:lpstr>
      <vt:lpstr>PowerPoint Presentation</vt:lpstr>
      <vt:lpstr>The Carbonhand® system</vt:lpstr>
      <vt:lpstr>Who can benefit from using Carbonhand?</vt:lpstr>
      <vt:lpstr>User examples</vt:lpstr>
      <vt:lpstr>Real Life Examples</vt:lpstr>
      <vt:lpstr>Real Life Examples</vt:lpstr>
      <vt:lpstr>Two Wearing Options For Personalized Support</vt:lpstr>
      <vt:lpstr>Supports Varying Functional Grip Patterns</vt:lpstr>
      <vt:lpstr>Carbonhand  - how the system works</vt:lpstr>
      <vt:lpstr>Carbonhand® – The Glove</vt:lpstr>
      <vt:lpstr>Carbonhand® – The system</vt:lpstr>
      <vt:lpstr>Ease of use</vt:lpstr>
      <vt:lpstr>Adaptable Anywhere, Ready Anytime</vt:lpstr>
      <vt:lpstr>Bioservo App –  Personalized setting of functionality</vt:lpstr>
      <vt:lpstr>     Max Force</vt:lpstr>
      <vt:lpstr>     Stickiness</vt:lpstr>
      <vt:lpstr>     Responsiveness</vt:lpstr>
      <vt:lpstr>     Linking fingers</vt:lpstr>
      <vt:lpstr>My Activity - Reporting in the APP</vt:lpstr>
      <vt:lpstr>Remote Connectivity</vt:lpstr>
      <vt:lpstr>The Bioservo App – Web Demonstration</vt:lpstr>
      <vt:lpstr>Several Carrying Options</vt:lpstr>
      <vt:lpstr>Evidence on Carbonhand as an Assistive Device</vt:lpstr>
      <vt:lpstr>Usability Trial - Carbonhand  an Assistive Device</vt:lpstr>
      <vt:lpstr>References for Carbonhand as an Assistive Device</vt:lpstr>
      <vt:lpstr>Clinicians: Education and Support</vt:lpstr>
      <vt:lpstr>PowerPoint Presentation</vt:lpstr>
      <vt:lpstr>Carbonhand – The Components 1/2</vt:lpstr>
      <vt:lpstr>Carbonhand – The Components 2/2</vt:lpstr>
      <vt:lpstr>Power transmission</vt:lpstr>
      <vt:lpstr>Carbonhand®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 people with impaired hand function</dc:title>
  <dc:creator>Mikael Wester</dc:creator>
  <cp:lastModifiedBy>Mikael Wester</cp:lastModifiedBy>
  <cp:revision>27</cp:revision>
  <cp:lastPrinted>2023-01-19T13:18:47Z</cp:lastPrinted>
  <dcterms:created xsi:type="dcterms:W3CDTF">2023-11-09T08:17:53Z</dcterms:created>
  <dcterms:modified xsi:type="dcterms:W3CDTF">2026-08-17T12:00:48Z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0x01010042C206FC4423EB46BEDDEEDD9666DB9A</vt:lpwstr>
  </property>
  <property fmtid="{D5CDD505-2E9C-101B-9397-08002B2CF9AE}" pid="3" name="MediaServiceImageTags">
    <vt:lpwstr/>
  </property>
</Properties>
</file>